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2" r:id="rId6"/>
    <p:sldId id="263" r:id="rId7"/>
    <p:sldId id="267" r:id="rId8"/>
    <p:sldId id="268" r:id="rId9"/>
    <p:sldId id="269" r:id="rId10"/>
    <p:sldId id="270" r:id="rId11"/>
    <p:sldId id="273" r:id="rId12"/>
    <p:sldId id="276" r:id="rId13"/>
    <p:sldId id="274" r:id="rId14"/>
    <p:sldId id="277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68"/>
    <p:restoredTop sz="94658"/>
  </p:normalViewPr>
  <p:slideViewPr>
    <p:cSldViewPr snapToGrid="0">
      <p:cViewPr varScale="1">
        <p:scale>
          <a:sx n="75" d="100"/>
          <a:sy n="75" d="100"/>
        </p:scale>
        <p:origin x="45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C000B-01EA-424D-B5F3-D4C2DAEDFDFE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F20E7-D0C2-6A46-96D9-26FEAE0BD0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9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D3236-D4CC-DD5B-2881-FBA408E42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78758D-8956-8958-7F24-F899800BC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ACDC-9BE8-4FD4-F44C-1CFD29230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BF055-5A24-0F7D-7511-C08346F9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36EFF-3B3E-2732-72A8-5E7FE8B6C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7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2086-9F6E-0A9C-F5D2-6B1D24C02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3095E-7196-58E8-E5ED-321C08359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0A642-A641-D678-2B18-6C420875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26336-E3F8-92E8-5235-534C34C7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0DE3B-E2AC-C00E-2B43-F8C66075F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1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7E4D-4493-F013-5DA2-0389509D8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ECCBF-35C3-DDDE-AB01-9CE2DF96C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5E064-A3E5-9836-601F-89E47E47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5087B-6986-79DA-FD99-02065D2D6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AA6D8-C032-83C2-0A6C-3F594F41C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8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88B12-F50B-362D-EAB1-8361B8E9A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5F4E4-0EF5-54A6-1138-6FA6595C1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1D6EA-08FB-A61B-9AD9-ACB36DB76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EA3A9-DDE3-8BA3-7C6E-1B6ECF969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2E31F-ADA9-8CB1-728E-10917F224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C305D-4AEA-35A1-B49B-70C02A8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33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465F1-BF02-3072-3703-81FE39D35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26083-0906-BE8B-8BAA-F42B6C4B0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8973A-B728-3827-E343-0C13D3E5E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BAF005-340F-2D86-F553-FC8FCE7BF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FEF00A-E491-8443-081E-B67C8CDC3A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D63842-142A-F448-450F-3DC0389D6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4C01F5-7E15-9BD4-72E0-0AB37B211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A812BD-AD91-7FDE-32AC-80E1C963F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32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CBC3C-ABE3-CBFB-9E0A-B9539BB8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4E558-5B12-1F19-0FFA-79B26774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14985-7DA8-2EFC-9BDD-8468457BB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3EE214-2F58-F04E-5075-9DAF31BA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384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25D9E-A7EA-0FF2-5460-A2FB5362A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3BE83D-4DF5-EA39-CCC1-3ED56F573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B3337-F309-FB9F-DAAD-8ADCC4557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2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B561C-A727-48F0-167B-A46C1EEA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5B3A1-28B9-5B0E-1757-DA7BB33C7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F9A1E-468C-AE6A-13CF-07DC52198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D3BBC-2C4F-C5BB-DC08-7059209C2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2C35E-D972-B720-390D-6E98CD83B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95FFA-35A5-3E4D-6D02-A73F2E756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4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7290-C78C-AD0E-602A-D12C65C3F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58B45D-43C2-9464-617C-14AB64064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02BF5-634B-DD42-5D3E-6112CDC54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660A2-6849-5D79-05AB-FFE673E4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98394-5CD7-01F9-876E-C1267659A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99CEB-716F-E27B-0C1A-623C749C3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9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1E375-A2C5-D4A1-99FA-4C4FD6DB5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8CB996-3492-9D2A-9433-6C7C5F985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20225-009D-7449-3633-9802565B4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F42F-0978-5743-2B12-ADD6AE7B4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822A7-9F82-D383-2319-63E00675C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0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96251F-A90A-D39D-2C63-79333213E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9D4E9E-138D-D5EE-8993-801BDCBA6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C80D5-6123-8FDF-6987-0D1512A41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B7E04-F94C-290E-44DD-EE68EA20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3B3A4-42E7-2626-A77B-22669EA7E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30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C1108-CC57-35B1-E551-501420C92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97ED-93C0-8D43-7703-0C04650EF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2EC5F-882F-F996-D606-9A873D10F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8F0996-759B-514F-855F-FC7E067F3C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A5036-35B9-DB96-BB7D-14F93ABA0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90018-DF98-78F8-77F9-06C8422C2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C8B351-054F-1F4B-BDB0-2B2B919A8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61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1591-17FA-51EE-0120-5BCB6CBDA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43719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Jerusalem Science Contest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44DD1-B14C-FC90-70A2-C1D6588410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4800" dirty="0"/>
              <a:t>Molecular Biology</a:t>
            </a:r>
          </a:p>
        </p:txBody>
      </p:sp>
    </p:spTree>
    <p:extLst>
      <p:ext uri="{BB962C8B-B14F-4D97-AF65-F5344CB8AC3E}">
        <p14:creationId xmlns:p14="http://schemas.microsoft.com/office/powerpoint/2010/main" val="17374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15"/>
    </mc:Choice>
    <mc:Fallback xmlns="">
      <p:transition spd="slow" advTm="93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F9B54-A25B-4CE9-8591-693CE2B0C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Lecture 3: RNA Transcription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BC6F4-2F1B-3A7E-B709-3B8041B44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219" y="2142101"/>
            <a:ext cx="5553169" cy="18054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Outside reading: https://</a:t>
            </a:r>
            <a:r>
              <a:rPr lang="en-US" dirty="0" err="1"/>
              <a:t>kids.frontiersin.org</a:t>
            </a:r>
            <a:r>
              <a:rPr lang="en-US" dirty="0"/>
              <a:t>/articles/10.3389/frym.2020.599460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B9C75E-1BF6-D550-C7F0-7C070E85F9E6}"/>
              </a:ext>
            </a:extLst>
          </p:cNvPr>
          <p:cNvSpPr txBox="1"/>
          <p:nvPr/>
        </p:nvSpPr>
        <p:spPr>
          <a:xfrm>
            <a:off x="224853" y="6004971"/>
            <a:ext cx="111289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Image from Steven </a:t>
            </a:r>
            <a:r>
              <a:rPr lang="en-US" dirty="0" err="1"/>
              <a:t>Kuensting</a:t>
            </a:r>
            <a:r>
              <a:rPr lang="en-US" dirty="0"/>
              <a:t>, CC BY-SA 4.0 &lt;https://</a:t>
            </a:r>
            <a:r>
              <a:rPr lang="en-US" dirty="0" err="1"/>
              <a:t>creativecommons.org</a:t>
            </a:r>
            <a:r>
              <a:rPr lang="en-US" dirty="0"/>
              <a:t>/licenses/by-</a:t>
            </a:r>
            <a:r>
              <a:rPr lang="en-US" dirty="0" err="1"/>
              <a:t>sa</a:t>
            </a:r>
            <a:r>
              <a:rPr lang="en-US" dirty="0"/>
              <a:t>/4.0&gt;, via Wikimedia Commons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E18A9D-145A-F27B-308B-E9E62EE31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430" y="1787109"/>
            <a:ext cx="5553169" cy="370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1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52"/>
    </mc:Choice>
    <mc:Fallback xmlns="">
      <p:transition spd="slow" advTm="1565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D4F7C-960E-5FA0-E801-0988526A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RNA Transcription – Reading the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B504F-8BFA-7727-3005-84DC06408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61941"/>
          </a:xfrm>
        </p:spPr>
        <p:txBody>
          <a:bodyPr>
            <a:normAutofit/>
          </a:bodyPr>
          <a:lstStyle/>
          <a:p>
            <a:r>
              <a:rPr lang="en-US" dirty="0"/>
              <a:t>The DNA in each of our cells contains all of the instructions for building every protein (and some other structures) in every cell</a:t>
            </a:r>
          </a:p>
          <a:p>
            <a:endParaRPr lang="en-US" dirty="0"/>
          </a:p>
          <a:p>
            <a:r>
              <a:rPr lang="en-US" dirty="0"/>
              <a:t>Each cell must access the specific information needed in that cell, without risking damage to the DNA itself</a:t>
            </a:r>
          </a:p>
          <a:p>
            <a:endParaRPr lang="en-US" dirty="0"/>
          </a:p>
          <a:p>
            <a:r>
              <a:rPr lang="en-US" dirty="0"/>
              <a:t>This is done by making temporary RNA copies of specific instructions (genes), called </a:t>
            </a:r>
            <a:r>
              <a:rPr lang="en-US" u="sng" dirty="0"/>
              <a:t>messenger RNA</a:t>
            </a:r>
            <a:r>
              <a:rPr lang="en-US" dirty="0"/>
              <a:t> (mRNA). via the process of </a:t>
            </a:r>
            <a:r>
              <a:rPr lang="en-US" b="1" i="1" dirty="0"/>
              <a:t>transcription</a:t>
            </a:r>
          </a:p>
        </p:txBody>
      </p:sp>
    </p:spTree>
    <p:extLst>
      <p:ext uri="{BB962C8B-B14F-4D97-AF65-F5344CB8AC3E}">
        <p14:creationId xmlns:p14="http://schemas.microsoft.com/office/powerpoint/2010/main" val="77720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288"/>
    </mc:Choice>
    <mc:Fallback xmlns="">
      <p:transition spd="slow" advTm="15028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67698-DE2D-E062-A225-444F142C8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RNA vs. DNA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0A90E-E437-9D21-9600-D43FDF4B5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688" y="1690688"/>
            <a:ext cx="6421244" cy="46672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RNA is a nucleic acid, like DNA, but has 3 main differences: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RNA uses ribose, DNA uses deoxyribose</a:t>
            </a:r>
          </a:p>
          <a:p>
            <a:endParaRPr lang="en-US" dirty="0"/>
          </a:p>
          <a:p>
            <a:r>
              <a:rPr lang="en-US" dirty="0"/>
              <a:t>Instead of thymine (T), RNA uses uracil (U)</a:t>
            </a:r>
          </a:p>
          <a:p>
            <a:endParaRPr lang="en-US" dirty="0"/>
          </a:p>
          <a:p>
            <a:r>
              <a:rPr lang="en-US" dirty="0"/>
              <a:t>RNA is single-stranded, DNA is double-stranded</a:t>
            </a:r>
          </a:p>
          <a:p>
            <a:endParaRPr lang="en-US" dirty="0"/>
          </a:p>
        </p:txBody>
      </p:sp>
      <p:sp>
        <p:nvSpPr>
          <p:cNvPr id="4" name="Regular Pentagon 3">
            <a:extLst>
              <a:ext uri="{FF2B5EF4-FFF2-40B4-BE49-F238E27FC236}">
                <a16:creationId xmlns:a16="http://schemas.microsoft.com/office/drawing/2014/main" id="{CA7CFC13-0CB1-DC36-F22F-AE53400DD63B}"/>
              </a:ext>
            </a:extLst>
          </p:cNvPr>
          <p:cNvSpPr/>
          <p:nvPr/>
        </p:nvSpPr>
        <p:spPr>
          <a:xfrm>
            <a:off x="7828877" y="1987358"/>
            <a:ext cx="846079" cy="705441"/>
          </a:xfrm>
          <a:prstGeom prst="pentago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gular Pentagon 4">
            <a:extLst>
              <a:ext uri="{FF2B5EF4-FFF2-40B4-BE49-F238E27FC236}">
                <a16:creationId xmlns:a16="http://schemas.microsoft.com/office/drawing/2014/main" id="{B81C470E-AC93-87C2-CE40-84361FAB3C7B}"/>
              </a:ext>
            </a:extLst>
          </p:cNvPr>
          <p:cNvSpPr/>
          <p:nvPr/>
        </p:nvSpPr>
        <p:spPr>
          <a:xfrm>
            <a:off x="10015421" y="1987358"/>
            <a:ext cx="846079" cy="705441"/>
          </a:xfrm>
          <a:prstGeom prst="pentago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7BAFD3-3580-CF14-1495-19BEFA16FC93}"/>
              </a:ext>
            </a:extLst>
          </p:cNvPr>
          <p:cNvSpPr txBox="1"/>
          <p:nvPr/>
        </p:nvSpPr>
        <p:spPr>
          <a:xfrm>
            <a:off x="10279045" y="1848556"/>
            <a:ext cx="318832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FD6BE7-0EEC-1D26-AA8C-0F4288E5A734}"/>
              </a:ext>
            </a:extLst>
          </p:cNvPr>
          <p:cNvSpPr txBox="1"/>
          <p:nvPr/>
        </p:nvSpPr>
        <p:spPr>
          <a:xfrm>
            <a:off x="8091600" y="1835330"/>
            <a:ext cx="318832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22343A-247D-3667-6173-55B15FD06ECD}"/>
              </a:ext>
            </a:extLst>
          </p:cNvPr>
          <p:cNvCxnSpPr>
            <a:stCxn id="4" idx="5"/>
          </p:cNvCxnSpPr>
          <p:nvPr/>
        </p:nvCxnSpPr>
        <p:spPr>
          <a:xfrm flipV="1">
            <a:off x="8674956" y="1958759"/>
            <a:ext cx="1" cy="298052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910B36C-0AB2-0947-F89D-EAF21B1B43F2}"/>
              </a:ext>
            </a:extLst>
          </p:cNvPr>
          <p:cNvCxnSpPr/>
          <p:nvPr/>
        </p:nvCxnSpPr>
        <p:spPr>
          <a:xfrm flipV="1">
            <a:off x="10861500" y="1958758"/>
            <a:ext cx="1" cy="298052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F81B4A9-D398-A921-DA0C-467FB32C7FE4}"/>
              </a:ext>
            </a:extLst>
          </p:cNvPr>
          <p:cNvCxnSpPr/>
          <p:nvPr/>
        </p:nvCxnSpPr>
        <p:spPr>
          <a:xfrm flipV="1">
            <a:off x="7827076" y="1958758"/>
            <a:ext cx="1" cy="298052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377763-96C4-70F8-7FAC-B81B215977D3}"/>
              </a:ext>
            </a:extLst>
          </p:cNvPr>
          <p:cNvCxnSpPr/>
          <p:nvPr/>
        </p:nvCxnSpPr>
        <p:spPr>
          <a:xfrm flipV="1">
            <a:off x="10014520" y="1958757"/>
            <a:ext cx="1" cy="298052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D97C54-D28F-73B3-A730-DE1D36AD7236}"/>
              </a:ext>
            </a:extLst>
          </p:cNvPr>
          <p:cNvCxnSpPr/>
          <p:nvPr/>
        </p:nvCxnSpPr>
        <p:spPr>
          <a:xfrm flipV="1">
            <a:off x="7994949" y="2675397"/>
            <a:ext cx="1" cy="298052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16490E-9830-0316-E17E-D1FDFBD54EC3}"/>
              </a:ext>
            </a:extLst>
          </p:cNvPr>
          <p:cNvCxnSpPr/>
          <p:nvPr/>
        </p:nvCxnSpPr>
        <p:spPr>
          <a:xfrm flipV="1">
            <a:off x="10187368" y="2675397"/>
            <a:ext cx="1" cy="298052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B04AA9D-FE34-75E0-9E79-925353F6F1E1}"/>
              </a:ext>
            </a:extLst>
          </p:cNvPr>
          <p:cNvCxnSpPr/>
          <p:nvPr/>
        </p:nvCxnSpPr>
        <p:spPr>
          <a:xfrm flipV="1">
            <a:off x="8511871" y="2675396"/>
            <a:ext cx="1" cy="298052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DFED9B9-524F-0EFE-50A2-ABE42D88C81E}"/>
              </a:ext>
            </a:extLst>
          </p:cNvPr>
          <p:cNvSpPr txBox="1"/>
          <p:nvPr/>
        </p:nvSpPr>
        <p:spPr>
          <a:xfrm>
            <a:off x="7086147" y="1665974"/>
            <a:ext cx="832841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HOH</a:t>
            </a:r>
            <a:r>
              <a:rPr lang="en-US" baseline="-25000" dirty="0"/>
              <a:t>2</a:t>
            </a:r>
            <a:r>
              <a:rPr lang="en-US" dirty="0"/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EF2E33-4F91-BF50-F9EA-BB0B10D3A3F1}"/>
              </a:ext>
            </a:extLst>
          </p:cNvPr>
          <p:cNvSpPr txBox="1"/>
          <p:nvPr/>
        </p:nvSpPr>
        <p:spPr>
          <a:xfrm>
            <a:off x="10686335" y="1669508"/>
            <a:ext cx="466519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285CCA-A13A-FAD8-6134-1C7BB902EFF4}"/>
              </a:ext>
            </a:extLst>
          </p:cNvPr>
          <p:cNvSpPr txBox="1"/>
          <p:nvPr/>
        </p:nvSpPr>
        <p:spPr>
          <a:xfrm>
            <a:off x="8513651" y="1676834"/>
            <a:ext cx="466519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B2D094-8277-A145-5DF8-CE900AC3E480}"/>
              </a:ext>
            </a:extLst>
          </p:cNvPr>
          <p:cNvSpPr txBox="1"/>
          <p:nvPr/>
        </p:nvSpPr>
        <p:spPr>
          <a:xfrm>
            <a:off x="7834082" y="2936464"/>
            <a:ext cx="466519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DC126E-4E1C-272C-D321-EF0701C30F5B}"/>
              </a:ext>
            </a:extLst>
          </p:cNvPr>
          <p:cNvSpPr txBox="1"/>
          <p:nvPr/>
        </p:nvSpPr>
        <p:spPr>
          <a:xfrm>
            <a:off x="10035430" y="2925059"/>
            <a:ext cx="466519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6394F3-BB62-9774-7B41-E4FA2C4F208A}"/>
              </a:ext>
            </a:extLst>
          </p:cNvPr>
          <p:cNvSpPr txBox="1"/>
          <p:nvPr/>
        </p:nvSpPr>
        <p:spPr>
          <a:xfrm>
            <a:off x="8346713" y="2944850"/>
            <a:ext cx="466519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A6DD23-FA23-8D99-39DA-FC8636C6F497}"/>
              </a:ext>
            </a:extLst>
          </p:cNvPr>
          <p:cNvSpPr txBox="1"/>
          <p:nvPr/>
        </p:nvSpPr>
        <p:spPr>
          <a:xfrm>
            <a:off x="9278565" y="1669508"/>
            <a:ext cx="832841" cy="315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HOH</a:t>
            </a:r>
            <a:r>
              <a:rPr lang="en-US" baseline="-25000" dirty="0"/>
              <a:t>2</a:t>
            </a:r>
            <a:r>
              <a:rPr lang="en-US" dirty="0"/>
              <a:t>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8DA3E9-415F-1717-84FC-44D6991F6849}"/>
              </a:ext>
            </a:extLst>
          </p:cNvPr>
          <p:cNvSpPr txBox="1"/>
          <p:nvPr/>
        </p:nvSpPr>
        <p:spPr>
          <a:xfrm>
            <a:off x="7765958" y="3331986"/>
            <a:ext cx="3587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Ribose                        Deoxyribose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DCB9071-5EBF-A0E2-430D-59606BCF0707}"/>
              </a:ext>
            </a:extLst>
          </p:cNvPr>
          <p:cNvCxnSpPr/>
          <p:nvPr/>
        </p:nvCxnSpPr>
        <p:spPr>
          <a:xfrm>
            <a:off x="9830412" y="4352377"/>
            <a:ext cx="247135" cy="184958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C2A7B55-02E7-CFD1-4681-3DBEF25B9325}"/>
              </a:ext>
            </a:extLst>
          </p:cNvPr>
          <p:cNvGrpSpPr/>
          <p:nvPr/>
        </p:nvGrpSpPr>
        <p:grpSpPr>
          <a:xfrm>
            <a:off x="8067341" y="3714930"/>
            <a:ext cx="1181291" cy="1927900"/>
            <a:chOff x="8067341" y="3714930"/>
            <a:chExt cx="1181291" cy="1927900"/>
          </a:xfrm>
        </p:grpSpPr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id="{0CDD5550-C066-2EB3-B82B-7759972D8AA1}"/>
                </a:ext>
              </a:extLst>
            </p:cNvPr>
            <p:cNvSpPr/>
            <p:nvPr/>
          </p:nvSpPr>
          <p:spPr>
            <a:xfrm rot="19948881">
              <a:off x="8067341" y="4386649"/>
              <a:ext cx="745891" cy="679621"/>
            </a:xfrm>
            <a:prstGeom prst="hexagon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F0AB89-A8C0-734B-FCFF-DF838262E279}"/>
                </a:ext>
              </a:extLst>
            </p:cNvPr>
            <p:cNvCxnSpPr>
              <a:cxnSpLocks/>
            </p:cNvCxnSpPr>
            <p:nvPr/>
          </p:nvCxnSpPr>
          <p:spPr>
            <a:xfrm>
              <a:off x="8428142" y="4024313"/>
              <a:ext cx="0" cy="35037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16568E6-14A4-BF12-591D-1C650E5B7B8B}"/>
                </a:ext>
              </a:extLst>
            </p:cNvPr>
            <p:cNvCxnSpPr>
              <a:cxnSpLocks/>
            </p:cNvCxnSpPr>
            <p:nvPr/>
          </p:nvCxnSpPr>
          <p:spPr>
            <a:xfrm>
              <a:off x="8494043" y="4016072"/>
              <a:ext cx="0" cy="35037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2D6AA25-DE87-C870-E402-B537493882B1}"/>
                </a:ext>
              </a:extLst>
            </p:cNvPr>
            <p:cNvCxnSpPr/>
            <p:nvPr/>
          </p:nvCxnSpPr>
          <p:spPr>
            <a:xfrm>
              <a:off x="8768689" y="4909317"/>
              <a:ext cx="247135" cy="18495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F9352DC-794C-D781-5B61-8FED10C305C0}"/>
                </a:ext>
              </a:extLst>
            </p:cNvPr>
            <p:cNvCxnSpPr/>
            <p:nvPr/>
          </p:nvCxnSpPr>
          <p:spPr>
            <a:xfrm>
              <a:off x="8731676" y="4971101"/>
              <a:ext cx="247135" cy="18495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3B7B5B-D9A8-E987-978C-5C5F57477E6A}"/>
                </a:ext>
              </a:extLst>
            </p:cNvPr>
            <p:cNvSpPr txBox="1"/>
            <p:nvPr/>
          </p:nvSpPr>
          <p:spPr>
            <a:xfrm>
              <a:off x="8294800" y="3714930"/>
              <a:ext cx="318832" cy="315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460732A-0E02-62C5-4C24-A903A5E1249E}"/>
                </a:ext>
              </a:extLst>
            </p:cNvPr>
            <p:cNvSpPr txBox="1"/>
            <p:nvPr/>
          </p:nvSpPr>
          <p:spPr>
            <a:xfrm>
              <a:off x="8929800" y="4984930"/>
              <a:ext cx="318832" cy="315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69499FE-9623-C1AB-F3A5-B1B67F9D4874}"/>
                </a:ext>
              </a:extLst>
            </p:cNvPr>
            <p:cNvCxnSpPr>
              <a:cxnSpLocks/>
            </p:cNvCxnSpPr>
            <p:nvPr/>
          </p:nvCxnSpPr>
          <p:spPr>
            <a:xfrm>
              <a:off x="8180676" y="4534067"/>
              <a:ext cx="0" cy="35037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C671603-C8D6-D49E-B68C-E4AB0DB35688}"/>
                </a:ext>
              </a:extLst>
            </p:cNvPr>
            <p:cNvCxnSpPr>
              <a:cxnSpLocks/>
            </p:cNvCxnSpPr>
            <p:nvPr/>
          </p:nvCxnSpPr>
          <p:spPr>
            <a:xfrm>
              <a:off x="8457965" y="4413452"/>
              <a:ext cx="247135" cy="18495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C51A123-516D-E4E4-CAA4-C2E74623BC31}"/>
                </a:ext>
              </a:extLst>
            </p:cNvPr>
            <p:cNvSpPr txBox="1"/>
            <p:nvPr/>
          </p:nvSpPr>
          <p:spPr>
            <a:xfrm>
              <a:off x="8251016" y="4996499"/>
              <a:ext cx="2848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NH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7FB0BC-FFCC-32F2-B850-382EF8167F8D}"/>
                </a:ext>
              </a:extLst>
            </p:cNvPr>
            <p:cNvSpPr txBox="1"/>
            <p:nvPr/>
          </p:nvSpPr>
          <p:spPr>
            <a:xfrm>
              <a:off x="8630605" y="4430263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NH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BCEB93-B44A-4C38-3C5D-87E71425BEED}"/>
              </a:ext>
            </a:extLst>
          </p:cNvPr>
          <p:cNvGrpSpPr/>
          <p:nvPr/>
        </p:nvGrpSpPr>
        <p:grpSpPr>
          <a:xfrm>
            <a:off x="10035698" y="3732096"/>
            <a:ext cx="1181291" cy="1927900"/>
            <a:chOff x="8067341" y="3714930"/>
            <a:chExt cx="1181291" cy="1927900"/>
          </a:xfrm>
        </p:grpSpPr>
        <p:sp>
          <p:nvSpPr>
            <p:cNvPr id="46" name="Hexagon 45">
              <a:extLst>
                <a:ext uri="{FF2B5EF4-FFF2-40B4-BE49-F238E27FC236}">
                  <a16:creationId xmlns:a16="http://schemas.microsoft.com/office/drawing/2014/main" id="{00CB09FE-0C18-8D2D-33C7-6A0DD50696AF}"/>
                </a:ext>
              </a:extLst>
            </p:cNvPr>
            <p:cNvSpPr/>
            <p:nvPr/>
          </p:nvSpPr>
          <p:spPr>
            <a:xfrm rot="19948881">
              <a:off x="8067341" y="4386649"/>
              <a:ext cx="745891" cy="679621"/>
            </a:xfrm>
            <a:prstGeom prst="hexagon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918FDE1-DD5C-884D-DE25-188F7FAB442C}"/>
                </a:ext>
              </a:extLst>
            </p:cNvPr>
            <p:cNvCxnSpPr>
              <a:cxnSpLocks/>
            </p:cNvCxnSpPr>
            <p:nvPr/>
          </p:nvCxnSpPr>
          <p:spPr>
            <a:xfrm>
              <a:off x="8428142" y="4024313"/>
              <a:ext cx="0" cy="35037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519772C-CBB8-ACEE-3FC9-3D4BAFDDC7F0}"/>
                </a:ext>
              </a:extLst>
            </p:cNvPr>
            <p:cNvCxnSpPr>
              <a:cxnSpLocks/>
            </p:cNvCxnSpPr>
            <p:nvPr/>
          </p:nvCxnSpPr>
          <p:spPr>
            <a:xfrm>
              <a:off x="8494043" y="4016072"/>
              <a:ext cx="0" cy="35037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C390930-4605-8272-C5D6-2FEAE8B738B3}"/>
                </a:ext>
              </a:extLst>
            </p:cNvPr>
            <p:cNvCxnSpPr/>
            <p:nvPr/>
          </p:nvCxnSpPr>
          <p:spPr>
            <a:xfrm>
              <a:off x="8768689" y="4909317"/>
              <a:ext cx="247135" cy="18495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A40E8BB-2398-F27C-0912-72D4E603AD9D}"/>
                </a:ext>
              </a:extLst>
            </p:cNvPr>
            <p:cNvCxnSpPr/>
            <p:nvPr/>
          </p:nvCxnSpPr>
          <p:spPr>
            <a:xfrm>
              <a:off x="8731676" y="4971101"/>
              <a:ext cx="247135" cy="18495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2B668A-79EB-0E22-B658-13C9B9BBF9C9}"/>
                </a:ext>
              </a:extLst>
            </p:cNvPr>
            <p:cNvSpPr txBox="1"/>
            <p:nvPr/>
          </p:nvSpPr>
          <p:spPr>
            <a:xfrm>
              <a:off x="8294800" y="3714930"/>
              <a:ext cx="318832" cy="315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5308127-4021-1A3F-C667-04E9E9C9CE13}"/>
                </a:ext>
              </a:extLst>
            </p:cNvPr>
            <p:cNvSpPr txBox="1"/>
            <p:nvPr/>
          </p:nvSpPr>
          <p:spPr>
            <a:xfrm>
              <a:off x="8929800" y="4984930"/>
              <a:ext cx="318832" cy="3157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D3C01D3-66CA-FCA3-17AA-3F16201A6593}"/>
                </a:ext>
              </a:extLst>
            </p:cNvPr>
            <p:cNvCxnSpPr>
              <a:cxnSpLocks/>
            </p:cNvCxnSpPr>
            <p:nvPr/>
          </p:nvCxnSpPr>
          <p:spPr>
            <a:xfrm>
              <a:off x="8180676" y="4534067"/>
              <a:ext cx="0" cy="350373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AA03595-964B-4798-4744-AA1054BFB5F6}"/>
                </a:ext>
              </a:extLst>
            </p:cNvPr>
            <p:cNvCxnSpPr>
              <a:cxnSpLocks/>
            </p:cNvCxnSpPr>
            <p:nvPr/>
          </p:nvCxnSpPr>
          <p:spPr>
            <a:xfrm>
              <a:off x="8457965" y="4413452"/>
              <a:ext cx="247135" cy="184958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8D3E379-A974-6630-B29B-F9F84A6EC14D}"/>
                </a:ext>
              </a:extLst>
            </p:cNvPr>
            <p:cNvSpPr txBox="1"/>
            <p:nvPr/>
          </p:nvSpPr>
          <p:spPr>
            <a:xfrm>
              <a:off x="8251016" y="4996499"/>
              <a:ext cx="2848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NH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7283BE-7A70-1E41-8AC9-5AEF2E60A9AC}"/>
                </a:ext>
              </a:extLst>
            </p:cNvPr>
            <p:cNvSpPr txBox="1"/>
            <p:nvPr/>
          </p:nvSpPr>
          <p:spPr>
            <a:xfrm>
              <a:off x="8630605" y="4430263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NH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64DE727-6D7A-EAD4-2FE5-93730FAEBA92}"/>
              </a:ext>
            </a:extLst>
          </p:cNvPr>
          <p:cNvSpPr txBox="1"/>
          <p:nvPr/>
        </p:nvSpPr>
        <p:spPr>
          <a:xfrm>
            <a:off x="9330512" y="410366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C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B69D887-0385-2391-FBEF-3C05F8F5081E}"/>
              </a:ext>
            </a:extLst>
          </p:cNvPr>
          <p:cNvSpPr txBox="1"/>
          <p:nvPr/>
        </p:nvSpPr>
        <p:spPr>
          <a:xfrm>
            <a:off x="8135414" y="5571314"/>
            <a:ext cx="3041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Uracil                      Thymine</a:t>
            </a:r>
          </a:p>
        </p:txBody>
      </p:sp>
    </p:spTree>
    <p:extLst>
      <p:ext uri="{BB962C8B-B14F-4D97-AF65-F5344CB8AC3E}">
        <p14:creationId xmlns:p14="http://schemas.microsoft.com/office/powerpoint/2010/main" val="220480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548"/>
    </mc:Choice>
    <mc:Fallback xmlns="">
      <p:transition spd="slow" advTm="17454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C163E-2F3E-3CC6-1864-4E8E04729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318"/>
          </a:xfrm>
        </p:spPr>
        <p:txBody>
          <a:bodyPr/>
          <a:lstStyle/>
          <a:p>
            <a:pPr algn="ctr"/>
            <a:r>
              <a:rPr lang="en-US" dirty="0"/>
              <a:t>RNA Polymerase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E3081-AB01-D3C4-CF0C-52B04B9E7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26970" cy="4351338"/>
          </a:xfrm>
        </p:spPr>
        <p:txBody>
          <a:bodyPr>
            <a:normAutofit/>
          </a:bodyPr>
          <a:lstStyle/>
          <a:p>
            <a:r>
              <a:rPr lang="en-US" dirty="0"/>
              <a:t>DNA is transcribed (copied) into RNA by the complex enzyme RNA polymerase</a:t>
            </a:r>
          </a:p>
          <a:p>
            <a:endParaRPr lang="en-US" dirty="0"/>
          </a:p>
          <a:p>
            <a:r>
              <a:rPr lang="en-US" dirty="0"/>
              <a:t>RNA polymerase works very similarly to DNA polymerase, using one strand of DNA as a template to make a complementary strand of RNA</a:t>
            </a:r>
          </a:p>
          <a:p>
            <a:endParaRPr lang="en-US" dirty="0"/>
          </a:p>
          <a:p>
            <a:r>
              <a:rPr lang="en-US" dirty="0"/>
              <a:t>Like DNA polymerase, RNA polymerase builds in the 5’-&gt;3’ direction, but it </a:t>
            </a:r>
            <a:r>
              <a:rPr lang="en-US" u="sng" dirty="0"/>
              <a:t>can</a:t>
            </a:r>
            <a:r>
              <a:rPr lang="en-US" dirty="0"/>
              <a:t> start a new strand all by itself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A3DAFD-85FF-2798-0203-449352FE43C3}"/>
              </a:ext>
            </a:extLst>
          </p:cNvPr>
          <p:cNvSpPr txBox="1"/>
          <p:nvPr/>
        </p:nvSpPr>
        <p:spPr>
          <a:xfrm>
            <a:off x="7000875" y="3286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9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25"/>
    </mc:Choice>
    <mc:Fallback xmlns="">
      <p:transition spd="slow" advTm="17002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25809-0101-EA71-6CCE-F80FDE39E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34" y="365126"/>
            <a:ext cx="11542425" cy="886900"/>
          </a:xfrm>
        </p:spPr>
        <p:txBody>
          <a:bodyPr/>
          <a:lstStyle/>
          <a:p>
            <a:pPr algn="ctr"/>
            <a:r>
              <a:rPr lang="en-US" dirty="0"/>
              <a:t>RNA Transcription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00765-2FCF-0102-9D49-D9B3404F1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068"/>
            <a:ext cx="10515600" cy="2144095"/>
          </a:xfrm>
        </p:spPr>
        <p:txBody>
          <a:bodyPr>
            <a:normAutofit/>
          </a:bodyPr>
          <a:lstStyle/>
          <a:p>
            <a:r>
              <a:rPr lang="en-US" dirty="0"/>
              <a:t>RNA transcription of a gene begins at a special sequence called the </a:t>
            </a:r>
            <a:r>
              <a:rPr lang="en-US" u="sng" dirty="0"/>
              <a:t>promoter</a:t>
            </a:r>
            <a:r>
              <a:rPr lang="en-US" dirty="0"/>
              <a:t>, where RNA polymerase binds to DNA</a:t>
            </a:r>
          </a:p>
          <a:p>
            <a:r>
              <a:rPr lang="en-US" dirty="0"/>
              <a:t>RNA polymerase unwinds a short stretch of DNA, and begins building RNA one nucleotide at a time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0061A2B-D49B-0EC7-0CFC-9703437B7A05}"/>
              </a:ext>
            </a:extLst>
          </p:cNvPr>
          <p:cNvCxnSpPr/>
          <p:nvPr/>
        </p:nvCxnSpPr>
        <p:spPr>
          <a:xfrm>
            <a:off x="1026942" y="4389120"/>
            <a:ext cx="243371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54036A-8201-CD9D-3156-82E5E1603BA5}"/>
              </a:ext>
            </a:extLst>
          </p:cNvPr>
          <p:cNvCxnSpPr/>
          <p:nvPr/>
        </p:nvCxnSpPr>
        <p:spPr>
          <a:xfrm>
            <a:off x="1026942" y="4668129"/>
            <a:ext cx="2433710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B50A00-97C5-9B2A-2968-F3B5280F543D}"/>
              </a:ext>
            </a:extLst>
          </p:cNvPr>
          <p:cNvCxnSpPr/>
          <p:nvPr/>
        </p:nvCxnSpPr>
        <p:spPr>
          <a:xfrm>
            <a:off x="1153551" y="4389120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A60124-A5B9-B588-D98F-42D4734A4807}"/>
              </a:ext>
            </a:extLst>
          </p:cNvPr>
          <p:cNvCxnSpPr/>
          <p:nvPr/>
        </p:nvCxnSpPr>
        <p:spPr>
          <a:xfrm>
            <a:off x="1305951" y="4386772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1FDAF9-B549-545C-57D1-58442FB701D5}"/>
              </a:ext>
            </a:extLst>
          </p:cNvPr>
          <p:cNvCxnSpPr/>
          <p:nvPr/>
        </p:nvCxnSpPr>
        <p:spPr>
          <a:xfrm>
            <a:off x="1458351" y="4384424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1861C2-9697-F293-FB94-F24DBDEF0134}"/>
              </a:ext>
            </a:extLst>
          </p:cNvPr>
          <p:cNvCxnSpPr/>
          <p:nvPr/>
        </p:nvCxnSpPr>
        <p:spPr>
          <a:xfrm>
            <a:off x="1610751" y="4382076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451E529-D8E2-92F2-419D-712227983DD1}"/>
              </a:ext>
            </a:extLst>
          </p:cNvPr>
          <p:cNvCxnSpPr/>
          <p:nvPr/>
        </p:nvCxnSpPr>
        <p:spPr>
          <a:xfrm>
            <a:off x="1763151" y="4379728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19F315-B1A4-E5C5-BDAC-E50DFE1E363C}"/>
              </a:ext>
            </a:extLst>
          </p:cNvPr>
          <p:cNvCxnSpPr/>
          <p:nvPr/>
        </p:nvCxnSpPr>
        <p:spPr>
          <a:xfrm>
            <a:off x="1915551" y="4377380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41C6E2E-7664-50FD-E607-17C1A3E5714B}"/>
              </a:ext>
            </a:extLst>
          </p:cNvPr>
          <p:cNvCxnSpPr/>
          <p:nvPr/>
        </p:nvCxnSpPr>
        <p:spPr>
          <a:xfrm>
            <a:off x="2067951" y="4375032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863B8F3-BECE-0547-B86A-0EDE5EF94855}"/>
              </a:ext>
            </a:extLst>
          </p:cNvPr>
          <p:cNvCxnSpPr/>
          <p:nvPr/>
        </p:nvCxnSpPr>
        <p:spPr>
          <a:xfrm>
            <a:off x="2220351" y="4372684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73F7158-FD1D-E18B-F872-0014C5596EFE}"/>
              </a:ext>
            </a:extLst>
          </p:cNvPr>
          <p:cNvCxnSpPr/>
          <p:nvPr/>
        </p:nvCxnSpPr>
        <p:spPr>
          <a:xfrm>
            <a:off x="2372751" y="4370336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82237C-BDC3-9F6F-B7DE-3AB20B743D90}"/>
              </a:ext>
            </a:extLst>
          </p:cNvPr>
          <p:cNvCxnSpPr/>
          <p:nvPr/>
        </p:nvCxnSpPr>
        <p:spPr>
          <a:xfrm>
            <a:off x="2525151" y="4367988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47FE018-6792-64EB-8D34-972F71C0B2E3}"/>
              </a:ext>
            </a:extLst>
          </p:cNvPr>
          <p:cNvCxnSpPr/>
          <p:nvPr/>
        </p:nvCxnSpPr>
        <p:spPr>
          <a:xfrm>
            <a:off x="2677551" y="4365640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0D99C95-8AA7-9903-AA65-CB59A0FE4827}"/>
              </a:ext>
            </a:extLst>
          </p:cNvPr>
          <p:cNvCxnSpPr/>
          <p:nvPr/>
        </p:nvCxnSpPr>
        <p:spPr>
          <a:xfrm>
            <a:off x="2829951" y="4363292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4313020-021B-B177-3AF8-B3CAF766E4B2}"/>
              </a:ext>
            </a:extLst>
          </p:cNvPr>
          <p:cNvCxnSpPr/>
          <p:nvPr/>
        </p:nvCxnSpPr>
        <p:spPr>
          <a:xfrm>
            <a:off x="2982351" y="4360944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BB368F6-10E3-75CC-2C33-CA8A1FD8D616}"/>
              </a:ext>
            </a:extLst>
          </p:cNvPr>
          <p:cNvCxnSpPr/>
          <p:nvPr/>
        </p:nvCxnSpPr>
        <p:spPr>
          <a:xfrm>
            <a:off x="3134751" y="4358596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7F00012-1FED-F9C0-C026-A2B41A9BAA34}"/>
              </a:ext>
            </a:extLst>
          </p:cNvPr>
          <p:cNvCxnSpPr/>
          <p:nvPr/>
        </p:nvCxnSpPr>
        <p:spPr>
          <a:xfrm>
            <a:off x="3287151" y="4356248"/>
            <a:ext cx="0" cy="2790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BE432E2-C621-FC5A-BDAB-7A1D4F28874E}"/>
              </a:ext>
            </a:extLst>
          </p:cNvPr>
          <p:cNvSpPr/>
          <p:nvPr/>
        </p:nvSpPr>
        <p:spPr>
          <a:xfrm>
            <a:off x="1641235" y="4299976"/>
            <a:ext cx="1219200" cy="46897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2737CC-A011-9332-7D61-522141814FF5}"/>
              </a:ext>
            </a:extLst>
          </p:cNvPr>
          <p:cNvSpPr txBox="1"/>
          <p:nvPr/>
        </p:nvSpPr>
        <p:spPr>
          <a:xfrm>
            <a:off x="1664493" y="4841245"/>
            <a:ext cx="1111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promoter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606F761-A4D9-5AFD-CE67-0C8D583CF41A}"/>
              </a:ext>
            </a:extLst>
          </p:cNvPr>
          <p:cNvGrpSpPr/>
          <p:nvPr/>
        </p:nvGrpSpPr>
        <p:grpSpPr>
          <a:xfrm>
            <a:off x="4560574" y="4346855"/>
            <a:ext cx="2433710" cy="311881"/>
            <a:chOff x="1026942" y="4356248"/>
            <a:chExt cx="2433710" cy="311881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E8383C4-694D-108B-E9E0-F8B6E22DF1F2}"/>
                </a:ext>
              </a:extLst>
            </p:cNvPr>
            <p:cNvCxnSpPr/>
            <p:nvPr/>
          </p:nvCxnSpPr>
          <p:spPr>
            <a:xfrm>
              <a:off x="1026942" y="4389120"/>
              <a:ext cx="243371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FF4A4C3-7B67-19D8-E88A-7FFAB64056A3}"/>
                </a:ext>
              </a:extLst>
            </p:cNvPr>
            <p:cNvCxnSpPr/>
            <p:nvPr/>
          </p:nvCxnSpPr>
          <p:spPr>
            <a:xfrm>
              <a:off x="1026942" y="4668129"/>
              <a:ext cx="2433710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5D6CA50-3836-6C2D-FAA4-2B5020072CC3}"/>
                </a:ext>
              </a:extLst>
            </p:cNvPr>
            <p:cNvCxnSpPr/>
            <p:nvPr/>
          </p:nvCxnSpPr>
          <p:spPr>
            <a:xfrm>
              <a:off x="1153551" y="4389120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998E805-FCA7-E218-CDD3-45D12C8D6753}"/>
                </a:ext>
              </a:extLst>
            </p:cNvPr>
            <p:cNvCxnSpPr/>
            <p:nvPr/>
          </p:nvCxnSpPr>
          <p:spPr>
            <a:xfrm>
              <a:off x="1305951" y="4386772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7C7659C-9DF0-DBBE-DE2B-00356952D653}"/>
                </a:ext>
              </a:extLst>
            </p:cNvPr>
            <p:cNvCxnSpPr/>
            <p:nvPr/>
          </p:nvCxnSpPr>
          <p:spPr>
            <a:xfrm>
              <a:off x="1458351" y="4384424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35CEB7E-C88C-CD27-8650-40F68BB874A6}"/>
                </a:ext>
              </a:extLst>
            </p:cNvPr>
            <p:cNvCxnSpPr/>
            <p:nvPr/>
          </p:nvCxnSpPr>
          <p:spPr>
            <a:xfrm>
              <a:off x="1610751" y="4382076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37CA76C-D4EA-7B99-6A14-828B52E89411}"/>
                </a:ext>
              </a:extLst>
            </p:cNvPr>
            <p:cNvCxnSpPr/>
            <p:nvPr/>
          </p:nvCxnSpPr>
          <p:spPr>
            <a:xfrm>
              <a:off x="1763151" y="4379728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DB1B90-3172-416E-E487-8B39C8F64C58}"/>
                </a:ext>
              </a:extLst>
            </p:cNvPr>
            <p:cNvCxnSpPr/>
            <p:nvPr/>
          </p:nvCxnSpPr>
          <p:spPr>
            <a:xfrm>
              <a:off x="1915551" y="4377380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87D0EB8-B650-41A3-5859-7ACFC39FA44E}"/>
                </a:ext>
              </a:extLst>
            </p:cNvPr>
            <p:cNvCxnSpPr/>
            <p:nvPr/>
          </p:nvCxnSpPr>
          <p:spPr>
            <a:xfrm>
              <a:off x="2067951" y="4375032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DB68003-4797-E09A-B4D5-245CA6EF1080}"/>
                </a:ext>
              </a:extLst>
            </p:cNvPr>
            <p:cNvCxnSpPr/>
            <p:nvPr/>
          </p:nvCxnSpPr>
          <p:spPr>
            <a:xfrm>
              <a:off x="2220351" y="4372684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EE34E6E-980C-D7DA-1E5C-82E7BE795A48}"/>
                </a:ext>
              </a:extLst>
            </p:cNvPr>
            <p:cNvCxnSpPr/>
            <p:nvPr/>
          </p:nvCxnSpPr>
          <p:spPr>
            <a:xfrm>
              <a:off x="2372751" y="4370336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0DA8096-3216-0E2A-7489-DB49DBC2BDF7}"/>
                </a:ext>
              </a:extLst>
            </p:cNvPr>
            <p:cNvCxnSpPr/>
            <p:nvPr/>
          </p:nvCxnSpPr>
          <p:spPr>
            <a:xfrm>
              <a:off x="2525151" y="4367988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AD9BC8F-46F9-79AF-9623-CCC84F46CEAF}"/>
                </a:ext>
              </a:extLst>
            </p:cNvPr>
            <p:cNvCxnSpPr/>
            <p:nvPr/>
          </p:nvCxnSpPr>
          <p:spPr>
            <a:xfrm>
              <a:off x="2677551" y="4365640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8F9C2B6-C75B-55F4-4470-3F3C282CC14A}"/>
                </a:ext>
              </a:extLst>
            </p:cNvPr>
            <p:cNvCxnSpPr/>
            <p:nvPr/>
          </p:nvCxnSpPr>
          <p:spPr>
            <a:xfrm>
              <a:off x="2829951" y="4363292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F28C353-B1CA-46DC-D5E4-A7FC43232666}"/>
                </a:ext>
              </a:extLst>
            </p:cNvPr>
            <p:cNvCxnSpPr/>
            <p:nvPr/>
          </p:nvCxnSpPr>
          <p:spPr>
            <a:xfrm>
              <a:off x="2982351" y="4360944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CD1B284-BD8B-E951-A71B-E8E039C65C96}"/>
                </a:ext>
              </a:extLst>
            </p:cNvPr>
            <p:cNvCxnSpPr/>
            <p:nvPr/>
          </p:nvCxnSpPr>
          <p:spPr>
            <a:xfrm>
              <a:off x="3134751" y="4358596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1B9B95A-07C4-101E-44C0-A4223FC5ABE4}"/>
                </a:ext>
              </a:extLst>
            </p:cNvPr>
            <p:cNvCxnSpPr/>
            <p:nvPr/>
          </p:nvCxnSpPr>
          <p:spPr>
            <a:xfrm>
              <a:off x="3287151" y="4356248"/>
              <a:ext cx="0" cy="27900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BDF67DDB-42F3-61AC-07EB-0744721C6C13}"/>
              </a:ext>
            </a:extLst>
          </p:cNvPr>
          <p:cNvSpPr/>
          <p:nvPr/>
        </p:nvSpPr>
        <p:spPr>
          <a:xfrm>
            <a:off x="5309599" y="4250945"/>
            <a:ext cx="787078" cy="541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78A3A0-A871-358A-248F-037AD7D69344}"/>
              </a:ext>
            </a:extLst>
          </p:cNvPr>
          <p:cNvSpPr txBox="1"/>
          <p:nvPr/>
        </p:nvSpPr>
        <p:spPr>
          <a:xfrm>
            <a:off x="4835526" y="5310588"/>
            <a:ext cx="1836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RNA polymerase</a:t>
            </a:r>
          </a:p>
        </p:txBody>
      </p:sp>
      <p:sp>
        <p:nvSpPr>
          <p:cNvPr id="46" name="Up Arrow 45">
            <a:extLst>
              <a:ext uri="{FF2B5EF4-FFF2-40B4-BE49-F238E27FC236}">
                <a16:creationId xmlns:a16="http://schemas.microsoft.com/office/drawing/2014/main" id="{752DCC84-349A-ED4D-F019-BE28B77047D6}"/>
              </a:ext>
            </a:extLst>
          </p:cNvPr>
          <p:cNvSpPr/>
          <p:nvPr/>
        </p:nvSpPr>
        <p:spPr>
          <a:xfrm>
            <a:off x="5680278" y="4937745"/>
            <a:ext cx="45719" cy="28958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0368E22C-A169-4658-4171-A331CF577D53}"/>
              </a:ext>
            </a:extLst>
          </p:cNvPr>
          <p:cNvSpPr/>
          <p:nvPr/>
        </p:nvSpPr>
        <p:spPr>
          <a:xfrm>
            <a:off x="3680749" y="4389120"/>
            <a:ext cx="717631" cy="2367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B9548A9F-2307-A5DC-956C-279CDC0F275D}"/>
              </a:ext>
            </a:extLst>
          </p:cNvPr>
          <p:cNvSpPr/>
          <p:nvPr/>
        </p:nvSpPr>
        <p:spPr>
          <a:xfrm>
            <a:off x="7186074" y="4415800"/>
            <a:ext cx="717631" cy="2367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B3E17E0-4102-7CA4-17EB-CD3C845562D1}"/>
              </a:ext>
            </a:extLst>
          </p:cNvPr>
          <p:cNvGrpSpPr/>
          <p:nvPr/>
        </p:nvGrpSpPr>
        <p:grpSpPr>
          <a:xfrm>
            <a:off x="7996302" y="4374336"/>
            <a:ext cx="532436" cy="277921"/>
            <a:chOff x="7047177" y="4374336"/>
            <a:chExt cx="532436" cy="277921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F3FBA5A-C4E7-EF10-8612-D1B8431447C0}"/>
                </a:ext>
              </a:extLst>
            </p:cNvPr>
            <p:cNvCxnSpPr/>
            <p:nvPr/>
          </p:nvCxnSpPr>
          <p:spPr>
            <a:xfrm>
              <a:off x="7047178" y="4374336"/>
              <a:ext cx="532435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32E8367-59DD-A1E5-7E71-12B7FC14482D}"/>
                </a:ext>
              </a:extLst>
            </p:cNvPr>
            <p:cNvCxnSpPr/>
            <p:nvPr/>
          </p:nvCxnSpPr>
          <p:spPr>
            <a:xfrm>
              <a:off x="7047177" y="4652257"/>
              <a:ext cx="532435" cy="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04B4420-ABC9-55A1-F8C7-80B8D7B9F99A}"/>
              </a:ext>
            </a:extLst>
          </p:cNvPr>
          <p:cNvCxnSpPr/>
          <p:nvPr/>
        </p:nvCxnSpPr>
        <p:spPr>
          <a:xfrm>
            <a:off x="8044404" y="4374337"/>
            <a:ext cx="0" cy="279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6710232-792C-6A65-80F6-491B33481658}"/>
              </a:ext>
            </a:extLst>
          </p:cNvPr>
          <p:cNvCxnSpPr/>
          <p:nvPr/>
        </p:nvCxnSpPr>
        <p:spPr>
          <a:xfrm>
            <a:off x="8185229" y="4376262"/>
            <a:ext cx="0" cy="279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9AEF3A0-D960-200A-B16E-CD0DAD42830E}"/>
              </a:ext>
            </a:extLst>
          </p:cNvPr>
          <p:cNvCxnSpPr/>
          <p:nvPr/>
        </p:nvCxnSpPr>
        <p:spPr>
          <a:xfrm>
            <a:off x="8326054" y="4378187"/>
            <a:ext cx="0" cy="279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D6F2379-5061-2331-3016-16D2FE68BF04}"/>
              </a:ext>
            </a:extLst>
          </p:cNvPr>
          <p:cNvCxnSpPr/>
          <p:nvPr/>
        </p:nvCxnSpPr>
        <p:spPr>
          <a:xfrm>
            <a:off x="8466879" y="4380112"/>
            <a:ext cx="0" cy="279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D605909-C4A1-7962-F898-170F65045136}"/>
              </a:ext>
            </a:extLst>
          </p:cNvPr>
          <p:cNvGrpSpPr/>
          <p:nvPr/>
        </p:nvGrpSpPr>
        <p:grpSpPr>
          <a:xfrm>
            <a:off x="9785271" y="4389032"/>
            <a:ext cx="532436" cy="285479"/>
            <a:chOff x="7996302" y="4374336"/>
            <a:chExt cx="532436" cy="2854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B5C47D4-3D6C-7A7F-710C-3D8FFBE71C32}"/>
                </a:ext>
              </a:extLst>
            </p:cNvPr>
            <p:cNvGrpSpPr/>
            <p:nvPr/>
          </p:nvGrpSpPr>
          <p:grpSpPr>
            <a:xfrm>
              <a:off x="7996302" y="4374336"/>
              <a:ext cx="532436" cy="277921"/>
              <a:chOff x="7047177" y="4374336"/>
              <a:chExt cx="532436" cy="277921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9D51E676-45E9-E3B7-9454-B693B561185B}"/>
                  </a:ext>
                </a:extLst>
              </p:cNvPr>
              <p:cNvCxnSpPr/>
              <p:nvPr/>
            </p:nvCxnSpPr>
            <p:spPr>
              <a:xfrm>
                <a:off x="7047178" y="4374336"/>
                <a:ext cx="532435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007A851-DB2F-DC48-B27C-91B50171F10A}"/>
                  </a:ext>
                </a:extLst>
              </p:cNvPr>
              <p:cNvCxnSpPr/>
              <p:nvPr/>
            </p:nvCxnSpPr>
            <p:spPr>
              <a:xfrm>
                <a:off x="7047177" y="4652257"/>
                <a:ext cx="532435" cy="0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081CBC9-C248-B795-3F34-15E41503B119}"/>
                </a:ext>
              </a:extLst>
            </p:cNvPr>
            <p:cNvCxnSpPr/>
            <p:nvPr/>
          </p:nvCxnSpPr>
          <p:spPr>
            <a:xfrm>
              <a:off x="8044404" y="4374337"/>
              <a:ext cx="0" cy="279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B64B6E3-E5A6-BE0F-192C-A172D2E91223}"/>
                </a:ext>
              </a:extLst>
            </p:cNvPr>
            <p:cNvCxnSpPr/>
            <p:nvPr/>
          </p:nvCxnSpPr>
          <p:spPr>
            <a:xfrm>
              <a:off x="8185229" y="4376262"/>
              <a:ext cx="0" cy="279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53959B1-B5B2-69B5-8200-52941926265A}"/>
                </a:ext>
              </a:extLst>
            </p:cNvPr>
            <p:cNvCxnSpPr/>
            <p:nvPr/>
          </p:nvCxnSpPr>
          <p:spPr>
            <a:xfrm>
              <a:off x="8326054" y="4378187"/>
              <a:ext cx="0" cy="279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82BE3E7-D1D6-4A32-A07F-968A32CA7CD1}"/>
                </a:ext>
              </a:extLst>
            </p:cNvPr>
            <p:cNvCxnSpPr/>
            <p:nvPr/>
          </p:nvCxnSpPr>
          <p:spPr>
            <a:xfrm>
              <a:off x="8466879" y="4380112"/>
              <a:ext cx="0" cy="279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486D3B7-E7AA-DA04-321B-2C55388F1BAE}"/>
              </a:ext>
            </a:extLst>
          </p:cNvPr>
          <p:cNvGrpSpPr/>
          <p:nvPr/>
        </p:nvGrpSpPr>
        <p:grpSpPr>
          <a:xfrm>
            <a:off x="8496007" y="3949108"/>
            <a:ext cx="1318136" cy="858622"/>
            <a:chOff x="8496007" y="3949108"/>
            <a:chExt cx="1318136" cy="858622"/>
          </a:xfrm>
        </p:grpSpPr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1CB63E3A-3BFF-E605-0ACB-E8894B14F92F}"/>
                </a:ext>
              </a:extLst>
            </p:cNvPr>
            <p:cNvSpPr/>
            <p:nvPr/>
          </p:nvSpPr>
          <p:spPr>
            <a:xfrm>
              <a:off x="8496007" y="3949108"/>
              <a:ext cx="1304636" cy="856697"/>
            </a:xfrm>
            <a:prstGeom prst="arc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E14CE1C2-7E03-41DE-234E-5A8406554BB4}"/>
                </a:ext>
              </a:extLst>
            </p:cNvPr>
            <p:cNvSpPr/>
            <p:nvPr/>
          </p:nvSpPr>
          <p:spPr>
            <a:xfrm flipH="1">
              <a:off x="8509507" y="3951033"/>
              <a:ext cx="1304636" cy="856697"/>
            </a:xfrm>
            <a:prstGeom prst="arc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A56E4B-694E-7D9D-94AC-ED68BCB06C5B}"/>
              </a:ext>
            </a:extLst>
          </p:cNvPr>
          <p:cNvGrpSpPr/>
          <p:nvPr/>
        </p:nvGrpSpPr>
        <p:grpSpPr>
          <a:xfrm flipV="1">
            <a:off x="8496007" y="4203597"/>
            <a:ext cx="1318136" cy="858622"/>
            <a:chOff x="8496007" y="3949108"/>
            <a:chExt cx="1318136" cy="858622"/>
          </a:xfrm>
        </p:grpSpPr>
        <p:sp>
          <p:nvSpPr>
            <p:cNvPr id="77" name="Arc 76">
              <a:extLst>
                <a:ext uri="{FF2B5EF4-FFF2-40B4-BE49-F238E27FC236}">
                  <a16:creationId xmlns:a16="http://schemas.microsoft.com/office/drawing/2014/main" id="{7F3F6F3A-21A1-A1BB-3571-B3F9340F9403}"/>
                </a:ext>
              </a:extLst>
            </p:cNvPr>
            <p:cNvSpPr/>
            <p:nvPr/>
          </p:nvSpPr>
          <p:spPr>
            <a:xfrm>
              <a:off x="8496007" y="3949108"/>
              <a:ext cx="1304636" cy="856697"/>
            </a:xfrm>
            <a:prstGeom prst="arc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Arc 77">
              <a:extLst>
                <a:ext uri="{FF2B5EF4-FFF2-40B4-BE49-F238E27FC236}">
                  <a16:creationId xmlns:a16="http://schemas.microsoft.com/office/drawing/2014/main" id="{C5790F73-CECD-9724-475E-358CAD9E473F}"/>
                </a:ext>
              </a:extLst>
            </p:cNvPr>
            <p:cNvSpPr/>
            <p:nvPr/>
          </p:nvSpPr>
          <p:spPr>
            <a:xfrm flipH="1">
              <a:off x="8509507" y="3951033"/>
              <a:ext cx="1304636" cy="856697"/>
            </a:xfrm>
            <a:prstGeom prst="arc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Oval 78">
            <a:extLst>
              <a:ext uri="{FF2B5EF4-FFF2-40B4-BE49-F238E27FC236}">
                <a16:creationId xmlns:a16="http://schemas.microsoft.com/office/drawing/2014/main" id="{55C252EB-A002-F177-A3E0-9582790E7AA6}"/>
              </a:ext>
            </a:extLst>
          </p:cNvPr>
          <p:cNvSpPr/>
          <p:nvPr/>
        </p:nvSpPr>
        <p:spPr>
          <a:xfrm>
            <a:off x="9433513" y="4229812"/>
            <a:ext cx="787078" cy="54126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c 79">
            <a:extLst>
              <a:ext uri="{FF2B5EF4-FFF2-40B4-BE49-F238E27FC236}">
                <a16:creationId xmlns:a16="http://schemas.microsoft.com/office/drawing/2014/main" id="{E8184D69-E8B8-1FE7-84CD-8491BBDFDD43}"/>
              </a:ext>
            </a:extLst>
          </p:cNvPr>
          <p:cNvSpPr/>
          <p:nvPr/>
        </p:nvSpPr>
        <p:spPr>
          <a:xfrm flipV="1">
            <a:off x="8577282" y="4327015"/>
            <a:ext cx="1030293" cy="508037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AC29351-6B16-CF93-70A7-F59637199A2C}"/>
              </a:ext>
            </a:extLst>
          </p:cNvPr>
          <p:cNvCxnSpPr/>
          <p:nvPr/>
        </p:nvCxnSpPr>
        <p:spPr>
          <a:xfrm flipH="1">
            <a:off x="8307277" y="4835052"/>
            <a:ext cx="7851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2BA9B9C-6091-CE20-DC37-AA5B8F981085}"/>
              </a:ext>
            </a:extLst>
          </p:cNvPr>
          <p:cNvCxnSpPr>
            <a:cxnSpLocks/>
          </p:cNvCxnSpPr>
          <p:nvPr/>
        </p:nvCxnSpPr>
        <p:spPr>
          <a:xfrm>
            <a:off x="8641977" y="4115062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76525B2-5169-6439-EFAC-A49079D704F2}"/>
              </a:ext>
            </a:extLst>
          </p:cNvPr>
          <p:cNvCxnSpPr>
            <a:cxnSpLocks/>
          </p:cNvCxnSpPr>
          <p:nvPr/>
        </p:nvCxnSpPr>
        <p:spPr>
          <a:xfrm>
            <a:off x="8807877" y="4014745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A3061A1-65AC-BDFB-B3F9-897532ACE933}"/>
              </a:ext>
            </a:extLst>
          </p:cNvPr>
          <p:cNvCxnSpPr>
            <a:cxnSpLocks/>
          </p:cNvCxnSpPr>
          <p:nvPr/>
        </p:nvCxnSpPr>
        <p:spPr>
          <a:xfrm>
            <a:off x="8983427" y="3958799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9E8C8E2-5FC7-3AD6-164B-00C9D3E37627}"/>
              </a:ext>
            </a:extLst>
          </p:cNvPr>
          <p:cNvCxnSpPr>
            <a:cxnSpLocks/>
          </p:cNvCxnSpPr>
          <p:nvPr/>
        </p:nvCxnSpPr>
        <p:spPr>
          <a:xfrm>
            <a:off x="9147402" y="3926003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6CB1348-CE58-A445-3975-84F5F453C17E}"/>
              </a:ext>
            </a:extLst>
          </p:cNvPr>
          <p:cNvCxnSpPr>
            <a:cxnSpLocks/>
          </p:cNvCxnSpPr>
          <p:nvPr/>
        </p:nvCxnSpPr>
        <p:spPr>
          <a:xfrm>
            <a:off x="9299802" y="3939507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1F1EB65-21A1-CC96-0FD1-1BDB616AE415}"/>
              </a:ext>
            </a:extLst>
          </p:cNvPr>
          <p:cNvCxnSpPr>
            <a:cxnSpLocks/>
          </p:cNvCxnSpPr>
          <p:nvPr/>
        </p:nvCxnSpPr>
        <p:spPr>
          <a:xfrm>
            <a:off x="9454127" y="3978090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0394A94-017F-9237-F1CD-F8877CA0E688}"/>
              </a:ext>
            </a:extLst>
          </p:cNvPr>
          <p:cNvCxnSpPr>
            <a:cxnSpLocks/>
          </p:cNvCxnSpPr>
          <p:nvPr/>
        </p:nvCxnSpPr>
        <p:spPr>
          <a:xfrm>
            <a:off x="9606527" y="4049469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F759D38-5772-9C0F-F3AF-1867292D9DC6}"/>
              </a:ext>
            </a:extLst>
          </p:cNvPr>
          <p:cNvCxnSpPr>
            <a:cxnSpLocks/>
          </p:cNvCxnSpPr>
          <p:nvPr/>
        </p:nvCxnSpPr>
        <p:spPr>
          <a:xfrm>
            <a:off x="9504277" y="4780616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EF8F5B6-6B1E-5062-66BA-4F907EB352AC}"/>
              </a:ext>
            </a:extLst>
          </p:cNvPr>
          <p:cNvCxnSpPr>
            <a:cxnSpLocks/>
          </p:cNvCxnSpPr>
          <p:nvPr/>
        </p:nvCxnSpPr>
        <p:spPr>
          <a:xfrm>
            <a:off x="9321004" y="4792191"/>
            <a:ext cx="0" cy="2447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48D9E81-43C8-3DC1-7922-459232492E81}"/>
              </a:ext>
            </a:extLst>
          </p:cNvPr>
          <p:cNvCxnSpPr>
            <a:cxnSpLocks/>
          </p:cNvCxnSpPr>
          <p:nvPr/>
        </p:nvCxnSpPr>
        <p:spPr>
          <a:xfrm>
            <a:off x="9172463" y="4815341"/>
            <a:ext cx="0" cy="2447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F19599E-A43B-3517-F1D5-AFB34F3EEED1}"/>
              </a:ext>
            </a:extLst>
          </p:cNvPr>
          <p:cNvCxnSpPr>
            <a:cxnSpLocks/>
          </p:cNvCxnSpPr>
          <p:nvPr/>
        </p:nvCxnSpPr>
        <p:spPr>
          <a:xfrm>
            <a:off x="9012340" y="4815341"/>
            <a:ext cx="0" cy="2447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43A03B4-FECF-91D5-5A85-CDC6E736A220}"/>
              </a:ext>
            </a:extLst>
          </p:cNvPr>
          <p:cNvCxnSpPr>
            <a:cxnSpLocks/>
          </p:cNvCxnSpPr>
          <p:nvPr/>
        </p:nvCxnSpPr>
        <p:spPr>
          <a:xfrm>
            <a:off x="8643902" y="4718874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C73C1E26-33B6-4A6E-E979-9CD6D7248359}"/>
              </a:ext>
            </a:extLst>
          </p:cNvPr>
          <p:cNvCxnSpPr>
            <a:cxnSpLocks/>
          </p:cNvCxnSpPr>
          <p:nvPr/>
        </p:nvCxnSpPr>
        <p:spPr>
          <a:xfrm>
            <a:off x="8842602" y="4811902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E7009C82-6A63-B63F-7AED-A4D78A6187A8}"/>
              </a:ext>
            </a:extLst>
          </p:cNvPr>
          <p:cNvCxnSpPr>
            <a:cxnSpLocks/>
          </p:cNvCxnSpPr>
          <p:nvPr/>
        </p:nvCxnSpPr>
        <p:spPr>
          <a:xfrm>
            <a:off x="8474142" y="4813827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B271DF3-C6A9-259A-18EC-6BE83F9D8C52}"/>
              </a:ext>
            </a:extLst>
          </p:cNvPr>
          <p:cNvCxnSpPr>
            <a:cxnSpLocks/>
          </p:cNvCxnSpPr>
          <p:nvPr/>
        </p:nvCxnSpPr>
        <p:spPr>
          <a:xfrm>
            <a:off x="8649690" y="4815752"/>
            <a:ext cx="0" cy="1849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03854ED2-4D62-3A4C-5920-1185C1F4C572}"/>
              </a:ext>
            </a:extLst>
          </p:cNvPr>
          <p:cNvCxnSpPr/>
          <p:nvPr/>
        </p:nvCxnSpPr>
        <p:spPr>
          <a:xfrm>
            <a:off x="8185229" y="5497975"/>
            <a:ext cx="464461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72599A4-9F01-C46F-5953-F5FB4CBEF85A}"/>
              </a:ext>
            </a:extLst>
          </p:cNvPr>
          <p:cNvCxnSpPr/>
          <p:nvPr/>
        </p:nvCxnSpPr>
        <p:spPr>
          <a:xfrm>
            <a:off x="8181368" y="5812421"/>
            <a:ext cx="464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41372D5C-2014-1460-A408-06D82EC983E2}"/>
              </a:ext>
            </a:extLst>
          </p:cNvPr>
          <p:cNvSpPr txBox="1"/>
          <p:nvPr/>
        </p:nvSpPr>
        <p:spPr>
          <a:xfrm>
            <a:off x="8702428" y="5316442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DNA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065340E-6030-8C59-C0DF-B2851CD4D317}"/>
              </a:ext>
            </a:extLst>
          </p:cNvPr>
          <p:cNvSpPr txBox="1"/>
          <p:nvPr/>
        </p:nvSpPr>
        <p:spPr>
          <a:xfrm>
            <a:off x="8702428" y="5656539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RNA</a:t>
            </a:r>
          </a:p>
        </p:txBody>
      </p:sp>
    </p:spTree>
    <p:extLst>
      <p:ext uri="{BB962C8B-B14F-4D97-AF65-F5344CB8AC3E}">
        <p14:creationId xmlns:p14="http://schemas.microsoft.com/office/powerpoint/2010/main" val="19416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475"/>
    </mc:Choice>
    <mc:Fallback xmlns="">
      <p:transition spd="slow" advTm="9047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05C0-16F0-5EA1-AD8F-6C0E1803A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94" y="365125"/>
            <a:ext cx="10769906" cy="1325563"/>
          </a:xfrm>
        </p:spPr>
        <p:txBody>
          <a:bodyPr/>
          <a:lstStyle/>
          <a:p>
            <a:pPr algn="ctr"/>
            <a:r>
              <a:rPr lang="en-US" dirty="0"/>
              <a:t>Control of Transcription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18D5D-9C98-3CA8-AEFF-BF9EA508B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Not all genes are transcribed at the same time, or in every cell</a:t>
            </a:r>
          </a:p>
          <a:p>
            <a:endParaRPr lang="en-US" dirty="0"/>
          </a:p>
          <a:p>
            <a:r>
              <a:rPr lang="en-US" dirty="0"/>
              <a:t>Each cell must have a way to control when a gene is turned “on” or “off”</a:t>
            </a:r>
          </a:p>
          <a:p>
            <a:endParaRPr lang="en-US" dirty="0"/>
          </a:p>
          <a:p>
            <a:r>
              <a:rPr lang="en-US" dirty="0"/>
              <a:t>Special DNA-binding proteins called </a:t>
            </a:r>
            <a:r>
              <a:rPr lang="en-US" u="sng" dirty="0"/>
              <a:t>transcription factors </a:t>
            </a:r>
            <a:r>
              <a:rPr lang="en-US" dirty="0"/>
              <a:t>bind near the promoter, and at other specialized regions called </a:t>
            </a:r>
            <a:r>
              <a:rPr lang="en-US" u="sng" dirty="0"/>
              <a:t>enhancers</a:t>
            </a:r>
            <a:r>
              <a:rPr lang="en-US" dirty="0"/>
              <a:t>, and they regulate the activity of RNA polymerase</a:t>
            </a:r>
          </a:p>
          <a:p>
            <a:endParaRPr lang="en-US" u="sng" dirty="0"/>
          </a:p>
          <a:p>
            <a:r>
              <a:rPr lang="en-US" dirty="0"/>
              <a:t>This in turn regulates the timing and amount of transcription of a gene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56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595"/>
    </mc:Choice>
    <mc:Fallback xmlns="">
      <p:transition spd="slow" advTm="11359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731F-5A4E-88E8-7BB6-F27A5A0F7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bacteria, mRNA can be used as soon as it is transcribed</a:t>
            </a:r>
          </a:p>
          <a:p>
            <a:endParaRPr lang="en-US" i="1" dirty="0"/>
          </a:p>
          <a:p>
            <a:r>
              <a:rPr lang="en-US" dirty="0"/>
              <a:t>Eukaryotes are more complicated, and must “process” the newly synthesized RNA (called “pre-mRNA”) before it can be used</a:t>
            </a:r>
          </a:p>
          <a:p>
            <a:endParaRPr lang="en-US" dirty="0"/>
          </a:p>
          <a:p>
            <a:r>
              <a:rPr lang="en-US" dirty="0"/>
              <a:t>Three steps: 5’ cap addition, splicing, and 3’ tail addition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A0346F-A34A-9F8E-1467-57C01B42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92" y="365125"/>
            <a:ext cx="10902108" cy="1325563"/>
          </a:xfrm>
        </p:spPr>
        <p:txBody>
          <a:bodyPr/>
          <a:lstStyle/>
          <a:p>
            <a:pPr algn="ctr"/>
            <a:r>
              <a:rPr lang="en-US" dirty="0"/>
              <a:t>RNA Processing</a:t>
            </a:r>
          </a:p>
        </p:txBody>
      </p:sp>
    </p:spTree>
    <p:extLst>
      <p:ext uri="{BB962C8B-B14F-4D97-AF65-F5344CB8AC3E}">
        <p14:creationId xmlns:p14="http://schemas.microsoft.com/office/powerpoint/2010/main" val="418152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80"/>
    </mc:Choice>
    <mc:Fallback xmlns="">
      <p:transition spd="slow" advTm="9788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A0540-8455-06DC-8B5B-C4467F8EA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065" y="1850339"/>
            <a:ext cx="5832871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 first step of processing is the addition of a special structure at the 5’ end of the new RNA molecule</a:t>
            </a:r>
          </a:p>
          <a:p>
            <a:endParaRPr lang="en-US" sz="2400" dirty="0"/>
          </a:p>
          <a:p>
            <a:r>
              <a:rPr lang="en-US" sz="2400" dirty="0"/>
              <a:t>It uses a modified version of guanosine (7-methylguanosine) attached in an unusual way (5’-5’, triphosphate bridge) to distinguish from non-mRNA molecules</a:t>
            </a:r>
          </a:p>
          <a:p>
            <a:endParaRPr lang="en-US" sz="2400" dirty="0"/>
          </a:p>
          <a:p>
            <a:r>
              <a:rPr lang="en-US" sz="2400" dirty="0"/>
              <a:t>Also helps the cell to “know” that the mRNA is intact at the 5’ end </a:t>
            </a:r>
          </a:p>
          <a:p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6BD64-75D5-E999-D32A-C362551C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42" y="365125"/>
            <a:ext cx="10869058" cy="1325563"/>
          </a:xfrm>
        </p:spPr>
        <p:txBody>
          <a:bodyPr/>
          <a:lstStyle/>
          <a:p>
            <a:pPr algn="ctr"/>
            <a:r>
              <a:rPr lang="en-US" dirty="0"/>
              <a:t>5’ Cap Addition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F603C2-28CD-A4EE-4492-30407A1C1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496" y="1850339"/>
            <a:ext cx="5462504" cy="31473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8D17B1-89F7-67F7-49EA-21FFAE84A6DE}"/>
              </a:ext>
            </a:extLst>
          </p:cNvPr>
          <p:cNvSpPr txBox="1"/>
          <p:nvPr/>
        </p:nvSpPr>
        <p:spPr>
          <a:xfrm>
            <a:off x="6845643" y="5370680"/>
            <a:ext cx="4979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Image from </a:t>
            </a:r>
            <a:r>
              <a:rPr lang="en-US" sz="1600" dirty="0" err="1"/>
              <a:t>ExasperatedOctopus</a:t>
            </a:r>
            <a:r>
              <a:rPr lang="en-US" sz="1600" dirty="0"/>
              <a:t>, CC BY-SA 4.0 &lt;https://</a:t>
            </a:r>
            <a:r>
              <a:rPr lang="en-US" sz="1600" dirty="0" err="1"/>
              <a:t>creativecommons.org</a:t>
            </a:r>
            <a:r>
              <a:rPr lang="en-US" sz="1600" dirty="0"/>
              <a:t>/licenses/by-</a:t>
            </a:r>
            <a:r>
              <a:rPr lang="en-US" sz="1600" dirty="0" err="1"/>
              <a:t>sa</a:t>
            </a:r>
            <a:r>
              <a:rPr lang="en-US" sz="1600" dirty="0"/>
              <a:t>/4.0&gt;,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64543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051"/>
    </mc:Choice>
    <mc:Fallback xmlns="">
      <p:transition spd="slow" advTm="28305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73D04-D125-DD9C-6C35-43CBC178C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/>
          <a:lstStyle/>
          <a:p>
            <a:pPr algn="ctr"/>
            <a:r>
              <a:rPr lang="en-US" dirty="0"/>
              <a:t>RNA Splicing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036C3-7EF9-8CE6-282E-0CAC691E6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eukaryotic genes contain inserted sequences (called “introns”) that interrupt the coding sequences (called “exons”), and which must be removed by the process of </a:t>
            </a:r>
            <a:r>
              <a:rPr lang="en-US" u="sng" dirty="0"/>
              <a:t>RNA splicing </a:t>
            </a:r>
            <a:endParaRPr lang="en-US" dirty="0"/>
          </a:p>
          <a:p>
            <a:endParaRPr lang="en-US" u="sng" dirty="0"/>
          </a:p>
          <a:p>
            <a:r>
              <a:rPr lang="en-US" dirty="0"/>
              <a:t>Carried out by a large complex called the </a:t>
            </a:r>
            <a:r>
              <a:rPr lang="en-US" u="sng" dirty="0"/>
              <a:t>spliceosome</a:t>
            </a:r>
            <a:endParaRPr lang="en-US" dirty="0"/>
          </a:p>
          <a:p>
            <a:endParaRPr lang="en-US" dirty="0"/>
          </a:p>
          <a:p>
            <a:r>
              <a:rPr lang="en-US" dirty="0"/>
              <a:t>A mRNA molecule may be spliced different ways (“alternative splicing”) to allow somewhat different proteins to be made from the same gene</a:t>
            </a:r>
          </a:p>
        </p:txBody>
      </p:sp>
    </p:spTree>
    <p:extLst>
      <p:ext uri="{BB962C8B-B14F-4D97-AF65-F5344CB8AC3E}">
        <p14:creationId xmlns:p14="http://schemas.microsoft.com/office/powerpoint/2010/main" val="3338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618"/>
    </mc:Choice>
    <mc:Fallback xmlns="">
      <p:transition spd="slow" advTm="17461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6E00F-06DE-6D53-8CD7-291C31CD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RNA Splicing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978E1D-A906-4670-4A25-F4690F854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215" y="1690687"/>
            <a:ext cx="8876370" cy="4841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4B369A-A8B7-EA3B-C0D2-87F2BF35476C}"/>
              </a:ext>
            </a:extLst>
          </p:cNvPr>
          <p:cNvSpPr txBox="1"/>
          <p:nvPr/>
        </p:nvSpPr>
        <p:spPr>
          <a:xfrm>
            <a:off x="568589" y="6363065"/>
            <a:ext cx="57381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Image from Shahine4, Public domain,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164499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115"/>
    </mc:Choice>
    <mc:Fallback xmlns="">
      <p:transition spd="slow" advTm="8511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28217-4CC7-11EF-81F1-AB882CCF2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/>
          <a:lstStyle/>
          <a:p>
            <a:pPr algn="ctr"/>
            <a:r>
              <a:rPr lang="en-US" dirty="0"/>
              <a:t>Alternative Splicing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FCCF07-2285-D4F0-33B7-EF0F359C2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7480" y="1311070"/>
            <a:ext cx="6147010" cy="4865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8ADEE6-8E73-9AD8-FFE2-06E0A4C6EE6C}"/>
              </a:ext>
            </a:extLst>
          </p:cNvPr>
          <p:cNvSpPr txBox="1"/>
          <p:nvPr/>
        </p:nvSpPr>
        <p:spPr>
          <a:xfrm>
            <a:off x="162356" y="6323598"/>
            <a:ext cx="12078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Image from Jan </a:t>
            </a:r>
            <a:r>
              <a:rPr lang="en-US" sz="1600" dirty="0" err="1"/>
              <a:t>Medenbach</a:t>
            </a:r>
            <a:r>
              <a:rPr lang="en-US" sz="1600" dirty="0"/>
              <a:t>, CC BY-SA 2.0 DE &lt;https://</a:t>
            </a:r>
            <a:r>
              <a:rPr lang="en-US" sz="1600" dirty="0" err="1"/>
              <a:t>creativecommons.org</a:t>
            </a:r>
            <a:r>
              <a:rPr lang="en-US" sz="1600" dirty="0"/>
              <a:t>/licenses/by-</a:t>
            </a:r>
            <a:r>
              <a:rPr lang="en-US" sz="1600" dirty="0" err="1"/>
              <a:t>sa</a:t>
            </a:r>
            <a:r>
              <a:rPr lang="en-US" sz="1600" dirty="0"/>
              <a:t>/2.0/de/</a:t>
            </a:r>
            <a:r>
              <a:rPr lang="en-US" sz="1600" dirty="0" err="1"/>
              <a:t>deed.en</a:t>
            </a:r>
            <a:r>
              <a:rPr lang="en-US" sz="1600" dirty="0"/>
              <a:t>&gt;,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310014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351"/>
    </mc:Choice>
    <mc:Fallback xmlns="">
      <p:transition spd="slow" advTm="16235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D4C75-6561-A811-95DE-F1CD77D9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4240"/>
            <a:ext cx="10972800" cy="1325563"/>
          </a:xfrm>
        </p:spPr>
        <p:txBody>
          <a:bodyPr/>
          <a:lstStyle/>
          <a:p>
            <a:pPr algn="ctr"/>
            <a:r>
              <a:rPr lang="en-US" dirty="0"/>
              <a:t>3’ Poly-A Tail Addition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54DC8A-29A5-F03B-C08B-6E7E2CDA7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48541"/>
          </a:xfrm>
        </p:spPr>
        <p:txBody>
          <a:bodyPr/>
          <a:lstStyle/>
          <a:p>
            <a:r>
              <a:rPr lang="en-US" dirty="0"/>
              <a:t>The final step of processing is the addition of a long (~200 nucleotides) series of adenosine nucleotides to the 3’  end of the RNA molecule</a:t>
            </a:r>
          </a:p>
          <a:p>
            <a:r>
              <a:rPr lang="en-US" dirty="0"/>
              <a:t>Added by a special poly-A polymerase (PAP) that does not require a template</a:t>
            </a:r>
          </a:p>
          <a:p>
            <a:r>
              <a:rPr lang="en-US" dirty="0"/>
              <a:t>Allows the cell to “know” that the 3’ end of the RNA is intact, and also may help regulate the stability of the RNA molecule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A066EC8-5F4A-913E-8930-7E5A876F987B}"/>
              </a:ext>
            </a:extLst>
          </p:cNvPr>
          <p:cNvCxnSpPr/>
          <p:nvPr/>
        </p:nvCxnSpPr>
        <p:spPr>
          <a:xfrm>
            <a:off x="1906859" y="5843239"/>
            <a:ext cx="380256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06C2890-5630-2278-B4C6-A3D4B6076C8C}"/>
              </a:ext>
            </a:extLst>
          </p:cNvPr>
          <p:cNvSpPr txBox="1"/>
          <p:nvPr/>
        </p:nvSpPr>
        <p:spPr>
          <a:xfrm>
            <a:off x="5709424" y="5658573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AAAAAAAAAAAAAAAAAAAAAAAA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4C7C25-3E9A-8509-F68A-7DFD4E1965C8}"/>
              </a:ext>
            </a:extLst>
          </p:cNvPr>
          <p:cNvSpPr txBox="1"/>
          <p:nvPr/>
        </p:nvSpPr>
        <p:spPr>
          <a:xfrm>
            <a:off x="1480489" y="5658573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5’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4493FB-7B10-E522-2328-FB9ECD3A5A7E}"/>
              </a:ext>
            </a:extLst>
          </p:cNvPr>
          <p:cNvSpPr txBox="1"/>
          <p:nvPr/>
        </p:nvSpPr>
        <p:spPr>
          <a:xfrm>
            <a:off x="9914527" y="5658573"/>
            <a:ext cx="37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3’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946DD4F-1139-D1E3-DFC3-DBFADCD19D41}"/>
              </a:ext>
            </a:extLst>
          </p:cNvPr>
          <p:cNvSpPr/>
          <p:nvPr/>
        </p:nvSpPr>
        <p:spPr>
          <a:xfrm>
            <a:off x="9065941" y="5658573"/>
            <a:ext cx="501804" cy="369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51801-A840-D1ED-400A-6518DC33130C}"/>
              </a:ext>
            </a:extLst>
          </p:cNvPr>
          <p:cNvSpPr txBox="1"/>
          <p:nvPr/>
        </p:nvSpPr>
        <p:spPr>
          <a:xfrm>
            <a:off x="2921620" y="6027905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mRNA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2450E6-5E22-7319-DB1D-0F13C333C5B7}"/>
              </a:ext>
            </a:extLst>
          </p:cNvPr>
          <p:cNvSpPr txBox="1"/>
          <p:nvPr/>
        </p:nvSpPr>
        <p:spPr>
          <a:xfrm>
            <a:off x="9029072" y="5231703"/>
            <a:ext cx="575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PAP</a:t>
            </a:r>
          </a:p>
        </p:txBody>
      </p:sp>
    </p:spTree>
    <p:extLst>
      <p:ext uri="{BB962C8B-B14F-4D97-AF65-F5344CB8AC3E}">
        <p14:creationId xmlns:p14="http://schemas.microsoft.com/office/powerpoint/2010/main" val="146125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628"/>
    </mc:Choice>
    <mc:Fallback xmlns="">
      <p:transition spd="slow" advTm="18962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F1625-EC7D-FEE4-97C1-D93698602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RNA Molecules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20A00-40B7-5259-04B1-277731AB3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There are many other RNA molecules in the cell that do not encode proteins (only about 5% of eukaryotic RNAs are mRNA)</a:t>
            </a:r>
          </a:p>
          <a:p>
            <a:endParaRPr lang="en-US" dirty="0"/>
          </a:p>
          <a:p>
            <a:r>
              <a:rPr lang="en-US" dirty="0"/>
              <a:t>These include RNAs that are important for mRNA splicing (snRNA), protein translation (rRNA, tRNA), DNA replication (</a:t>
            </a:r>
            <a:r>
              <a:rPr lang="en-US" dirty="0" err="1"/>
              <a:t>hTR</a:t>
            </a:r>
            <a:r>
              <a:rPr lang="en-US" dirty="0"/>
              <a:t>), and other functions</a:t>
            </a:r>
          </a:p>
          <a:p>
            <a:endParaRPr lang="en-US" dirty="0"/>
          </a:p>
          <a:p>
            <a:r>
              <a:rPr lang="en-US" dirty="0"/>
              <a:t>In bacterial cells, all RNA molecules are synthesized by the same RNA polymerase enzyme</a:t>
            </a:r>
          </a:p>
          <a:p>
            <a:endParaRPr lang="en-US" dirty="0"/>
          </a:p>
          <a:p>
            <a:r>
              <a:rPr lang="en-US" dirty="0"/>
              <a:t>In eukaryotic cells, most non-mRNAs are transcribed by different RNA polymerase enzymes than the one that transcribes mRNA, and they are often also processed very differently</a:t>
            </a:r>
          </a:p>
        </p:txBody>
      </p:sp>
    </p:spTree>
    <p:extLst>
      <p:ext uri="{BB962C8B-B14F-4D97-AF65-F5344CB8AC3E}">
        <p14:creationId xmlns:p14="http://schemas.microsoft.com/office/powerpoint/2010/main" val="374439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141"/>
    </mc:Choice>
    <mc:Fallback xmlns="">
      <p:transition spd="slow" advTm="15414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1F01D-EC8D-AA67-EE3A-095B7B67C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3" y="25966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Next Lecture: Protein Translation</a:t>
            </a:r>
          </a:p>
        </p:txBody>
      </p:sp>
    </p:spTree>
    <p:extLst>
      <p:ext uri="{BB962C8B-B14F-4D97-AF65-F5344CB8AC3E}">
        <p14:creationId xmlns:p14="http://schemas.microsoft.com/office/powerpoint/2010/main" val="281199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28"/>
    </mc:Choice>
    <mc:Fallback xmlns="">
      <p:transition spd="slow" advTm="2152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19410</TotalTime>
  <Words>829</Words>
  <Application>Microsoft Office PowerPoint</Application>
  <PresentationFormat>Widescreen</PresentationFormat>
  <Paragraphs>102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Times New Roman</vt:lpstr>
      <vt:lpstr>Office Theme</vt:lpstr>
      <vt:lpstr>Jerusalem Science Contest</vt:lpstr>
      <vt:lpstr>Lecture 3: RNA Transcription</vt:lpstr>
      <vt:lpstr>RNA Transcription – Reading the Instructions</vt:lpstr>
      <vt:lpstr>RNA vs. DNA</vt:lpstr>
      <vt:lpstr>RNA Polymerase</vt:lpstr>
      <vt:lpstr>RNA Transcription</vt:lpstr>
      <vt:lpstr>Control of Transcription</vt:lpstr>
      <vt:lpstr>RNA Processing</vt:lpstr>
      <vt:lpstr>5’ Cap Addition</vt:lpstr>
      <vt:lpstr>RNA Splicing</vt:lpstr>
      <vt:lpstr>RNA Splicing</vt:lpstr>
      <vt:lpstr>Alternative Splicing</vt:lpstr>
      <vt:lpstr>3’ Poly-A Tail Addition</vt:lpstr>
      <vt:lpstr>Other RNA Molecules</vt:lpstr>
      <vt:lpstr>Next Lecture: Protein Translation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Kenneth Frauwirth</dc:creator>
  <cp:lastModifiedBy>Marcie Orenstein</cp:lastModifiedBy>
  <cp:revision>42</cp:revision>
  <dcterms:created xsi:type="dcterms:W3CDTF">2026-08-12T01:50:43Z</dcterms:created>
  <dcterms:modified xsi:type="dcterms:W3CDTF">2026-09-18T17:45:52Z</dcterms:modified>
</cp:coreProperties>
</file>