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9" r:id="rId3"/>
    <p:sldId id="260" r:id="rId4"/>
    <p:sldId id="279" r:id="rId5"/>
    <p:sldId id="280" r:id="rId6"/>
    <p:sldId id="262" r:id="rId7"/>
    <p:sldId id="278" r:id="rId8"/>
    <p:sldId id="263" r:id="rId9"/>
    <p:sldId id="267" r:id="rId10"/>
    <p:sldId id="281" r:id="rId11"/>
    <p:sldId id="268" r:id="rId12"/>
    <p:sldId id="269" r:id="rId13"/>
    <p:sldId id="270" r:id="rId14"/>
    <p:sldId id="273" r:id="rId15"/>
    <p:sldId id="274" r:id="rId16"/>
    <p:sldId id="277"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68"/>
    <p:restoredTop sz="94658"/>
  </p:normalViewPr>
  <p:slideViewPr>
    <p:cSldViewPr snapToGrid="0">
      <p:cViewPr varScale="1">
        <p:scale>
          <a:sx n="78" d="100"/>
          <a:sy n="78" d="100"/>
        </p:scale>
        <p:origin x="43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9C000B-01EA-424D-B5F3-D4C2DAEDFDFE}" type="datetimeFigureOut">
              <a:rPr lang="en-US" smtClean="0"/>
              <a:t>10/18/2026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9F20E7-D0C2-6A46-96D9-26FEAE0BD08D}" type="slidenum">
              <a:rPr lang="en-US" smtClean="0"/>
              <a:t>‹#›</a:t>
            </a:fld>
            <a:endParaRPr lang="en-US"/>
          </a:p>
        </p:txBody>
      </p:sp>
    </p:spTree>
    <p:extLst>
      <p:ext uri="{BB962C8B-B14F-4D97-AF65-F5344CB8AC3E}">
        <p14:creationId xmlns:p14="http://schemas.microsoft.com/office/powerpoint/2010/main" val="2255395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F20E7-D0C2-6A46-96D9-26FEAE0BD08D}" type="slidenum">
              <a:rPr lang="en-US" smtClean="0"/>
              <a:t>6</a:t>
            </a:fld>
            <a:endParaRPr lang="en-US"/>
          </a:p>
        </p:txBody>
      </p:sp>
    </p:spTree>
    <p:extLst>
      <p:ext uri="{BB962C8B-B14F-4D97-AF65-F5344CB8AC3E}">
        <p14:creationId xmlns:p14="http://schemas.microsoft.com/office/powerpoint/2010/main" val="1723135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3236-D4CC-DD5B-2881-FBA408E422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78758D-8956-8958-7F24-F899800BCC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5EACDC-9BE8-4FD4-F44C-1CFD29230DF2}"/>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5" name="Footer Placeholder 4">
            <a:extLst>
              <a:ext uri="{FF2B5EF4-FFF2-40B4-BE49-F238E27FC236}">
                <a16:creationId xmlns:a16="http://schemas.microsoft.com/office/drawing/2014/main" id="{F1FBF055-5A24-0F7D-7511-C08346F9C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536EFF-3B3E-2732-72A8-5E7FE8B6C422}"/>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3348375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52086-9F6E-0A9C-F5D2-6B1D24C02F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B3095E-7196-58E8-E5ED-321C08359C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50A642-A641-D678-2B18-6C4208754734}"/>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5" name="Footer Placeholder 4">
            <a:extLst>
              <a:ext uri="{FF2B5EF4-FFF2-40B4-BE49-F238E27FC236}">
                <a16:creationId xmlns:a16="http://schemas.microsoft.com/office/drawing/2014/main" id="{20626336-E3F8-92E8-5235-534C34C7C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60DE3B-E2AC-C00E-2B43-F8C66075FB56}"/>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2154514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7E4D-4493-F013-5DA2-0389509D85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4ECCBF-35C3-DDDE-AB01-9CE2DF96C0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95E064-A3E5-9836-601F-89E47E4749F9}"/>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5" name="Footer Placeholder 4">
            <a:extLst>
              <a:ext uri="{FF2B5EF4-FFF2-40B4-BE49-F238E27FC236}">
                <a16:creationId xmlns:a16="http://schemas.microsoft.com/office/drawing/2014/main" id="{B1D5087B-6986-79DA-FD99-02065D2D61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1AA6D8-C032-83C2-0A6C-3F594F41CFAB}"/>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2632284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8B12-F50B-362D-EAB1-8361B8E9A5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5F4E4-0EF5-54A6-1138-6FA6595C11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91D6EA-08FB-A61B-9AD9-ACB36DB761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6EA3A9-DDE3-8BA3-7C6E-1B6ECF969885}"/>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6" name="Footer Placeholder 5">
            <a:extLst>
              <a:ext uri="{FF2B5EF4-FFF2-40B4-BE49-F238E27FC236}">
                <a16:creationId xmlns:a16="http://schemas.microsoft.com/office/drawing/2014/main" id="{3542E31F-ADA9-8CB1-728E-10917F224A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C305D-4AEA-35A1-B49B-70C02A87F546}"/>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3679633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465F1-BF02-3072-3703-81FE39D35D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226083-0906-BE8B-8BAA-F42B6C4B03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B8973A-B728-3827-E343-0C13D3E5EC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BAF005-340F-2D86-F553-FC8FCE7BF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FEF00A-E491-8443-081E-B67C8CDC3A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D63842-142A-F448-450F-3DC0389D696F}"/>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8" name="Footer Placeholder 7">
            <a:extLst>
              <a:ext uri="{FF2B5EF4-FFF2-40B4-BE49-F238E27FC236}">
                <a16:creationId xmlns:a16="http://schemas.microsoft.com/office/drawing/2014/main" id="{164C01F5-7E15-9BD4-72E0-0AB37B2116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A812BD-AD91-7FDE-32AC-80E1C963F9E0}"/>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1391532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BC3C-ABE3-CBFB-9E0A-B9539BB87A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14E558-5B12-1F19-0FFA-79B267740BF0}"/>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4" name="Footer Placeholder 3">
            <a:extLst>
              <a:ext uri="{FF2B5EF4-FFF2-40B4-BE49-F238E27FC236}">
                <a16:creationId xmlns:a16="http://schemas.microsoft.com/office/drawing/2014/main" id="{77B14985-7DA8-2EFC-9BDD-8468457BBE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3EE214-2F58-F04E-5075-9DAF31BA9CE0}"/>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3038384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C25D9E-A7EA-0FF2-5460-A2FB5362A925}"/>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3" name="Footer Placeholder 2">
            <a:extLst>
              <a:ext uri="{FF2B5EF4-FFF2-40B4-BE49-F238E27FC236}">
                <a16:creationId xmlns:a16="http://schemas.microsoft.com/office/drawing/2014/main" id="{B23BE83D-4DF5-EA39-CCC1-3ED56F5733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5B3337-F309-FB9F-DAAD-8ADCC455793B}"/>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2430927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B561C-A727-48F0-167B-A46C1EEA60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A5B3A1-28B9-5B0E-1757-DA7BB33C74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CF9A1E-468C-AE6A-13CF-07DC52198B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AD3BBC-2C4F-C5BB-DC08-7059209C2801}"/>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6" name="Footer Placeholder 5">
            <a:extLst>
              <a:ext uri="{FF2B5EF4-FFF2-40B4-BE49-F238E27FC236}">
                <a16:creationId xmlns:a16="http://schemas.microsoft.com/office/drawing/2014/main" id="{0BB2C35E-D972-B720-390D-6E98CD83B8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995FFA-35A5-3E4D-6D02-A73F2E756AAC}"/>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642954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7290-C78C-AD0E-602A-D12C65C3FD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58B45D-43C2-9464-617C-14AB64064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F02BF5-634B-DD42-5D3E-6112CDC548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B660A2-6849-5D79-05AB-FFE673E4C1E6}"/>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6" name="Footer Placeholder 5">
            <a:extLst>
              <a:ext uri="{FF2B5EF4-FFF2-40B4-BE49-F238E27FC236}">
                <a16:creationId xmlns:a16="http://schemas.microsoft.com/office/drawing/2014/main" id="{9EE98394-5CD7-01F9-876E-C1267659A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99CEB-716F-E27B-0C1A-623C749C3DE2}"/>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1208997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1E375-A2C5-D4A1-99FA-4C4FD6DB5B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8CB996-3492-9D2A-9433-6C7C5F985F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E20225-009D-7449-3633-9802565B4F69}"/>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5" name="Footer Placeholder 4">
            <a:extLst>
              <a:ext uri="{FF2B5EF4-FFF2-40B4-BE49-F238E27FC236}">
                <a16:creationId xmlns:a16="http://schemas.microsoft.com/office/drawing/2014/main" id="{CDC3F42F-0978-5743-2B12-ADD6AE7B43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C822A7-9F82-D383-2319-63E00675CF2D}"/>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2643701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96251F-A90A-D39D-2C63-79333213E3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9D4E9E-138D-D5EE-8993-801BDCBA67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C80D5-6123-8FDF-6987-0D1512A41186}"/>
              </a:ext>
            </a:extLst>
          </p:cNvPr>
          <p:cNvSpPr>
            <a:spLocks noGrp="1"/>
          </p:cNvSpPr>
          <p:nvPr>
            <p:ph type="dt" sz="half" idx="10"/>
          </p:nvPr>
        </p:nvSpPr>
        <p:spPr/>
        <p:txBody>
          <a:bodyPr/>
          <a:lstStyle/>
          <a:p>
            <a:fld id="{478F0996-759B-514F-855F-FC7E067F3CA9}" type="datetimeFigureOut">
              <a:rPr lang="en-US" smtClean="0"/>
              <a:t>10/18/2026</a:t>
            </a:fld>
            <a:endParaRPr lang="en-US"/>
          </a:p>
        </p:txBody>
      </p:sp>
      <p:sp>
        <p:nvSpPr>
          <p:cNvPr id="5" name="Footer Placeholder 4">
            <a:extLst>
              <a:ext uri="{FF2B5EF4-FFF2-40B4-BE49-F238E27FC236}">
                <a16:creationId xmlns:a16="http://schemas.microsoft.com/office/drawing/2014/main" id="{C3EB7E04-F94C-290E-44DD-EE68EA209B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3B3A4-42E7-2626-A77B-22669EA7E1E6}"/>
              </a:ext>
            </a:extLst>
          </p:cNvPr>
          <p:cNvSpPr>
            <a:spLocks noGrp="1"/>
          </p:cNvSpPr>
          <p:nvPr>
            <p:ph type="sldNum" sz="quarter" idx="12"/>
          </p:nvPr>
        </p:nvSpPr>
        <p:spPr/>
        <p:txBody>
          <a:bodyPr/>
          <a:lstStyle/>
          <a:p>
            <a:fld id="{33C8B351-054F-1F4B-BDB0-2B2B919A8C63}" type="slidenum">
              <a:rPr lang="en-US" smtClean="0"/>
              <a:t>‹#›</a:t>
            </a:fld>
            <a:endParaRPr lang="en-US"/>
          </a:p>
        </p:txBody>
      </p:sp>
    </p:spTree>
    <p:extLst>
      <p:ext uri="{BB962C8B-B14F-4D97-AF65-F5344CB8AC3E}">
        <p14:creationId xmlns:p14="http://schemas.microsoft.com/office/powerpoint/2010/main" val="1955830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1C1108-CC57-35B1-E551-501420C92D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97ED-93C0-8D43-7703-0C04650EFA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62EC5F-882F-F996-D606-9A873D10F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8F0996-759B-514F-855F-FC7E067F3CA9}" type="datetimeFigureOut">
              <a:rPr lang="en-US" smtClean="0"/>
              <a:t>10/18/2026</a:t>
            </a:fld>
            <a:endParaRPr lang="en-US"/>
          </a:p>
        </p:txBody>
      </p:sp>
      <p:sp>
        <p:nvSpPr>
          <p:cNvPr id="5" name="Footer Placeholder 4">
            <a:extLst>
              <a:ext uri="{FF2B5EF4-FFF2-40B4-BE49-F238E27FC236}">
                <a16:creationId xmlns:a16="http://schemas.microsoft.com/office/drawing/2014/main" id="{861A5036-35B9-DB96-BB7D-14F93ABA0D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DB90018-DF98-78F8-77F9-06C8422C2A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C8B351-054F-1F4B-BDB0-2B2B919A8C63}" type="slidenum">
              <a:rPr lang="en-US" smtClean="0"/>
              <a:t>‹#›</a:t>
            </a:fld>
            <a:endParaRPr lang="en-US"/>
          </a:p>
        </p:txBody>
      </p:sp>
    </p:spTree>
    <p:extLst>
      <p:ext uri="{BB962C8B-B14F-4D97-AF65-F5344CB8AC3E}">
        <p14:creationId xmlns:p14="http://schemas.microsoft.com/office/powerpoint/2010/main" val="555861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51591-17FA-51EE-0120-5BCB6CBDAF44}"/>
              </a:ext>
            </a:extLst>
          </p:cNvPr>
          <p:cNvSpPr>
            <a:spLocks noGrp="1"/>
          </p:cNvSpPr>
          <p:nvPr>
            <p:ph type="ctrTitle"/>
          </p:nvPr>
        </p:nvSpPr>
        <p:spPr>
          <a:xfrm>
            <a:off x="1524000" y="1122363"/>
            <a:ext cx="9144000" cy="1543719"/>
          </a:xfrm>
        </p:spPr>
        <p:txBody>
          <a:bodyPr/>
          <a:lstStyle/>
          <a:p>
            <a:r>
              <a:rPr lang="en-US" dirty="0">
                <a:latin typeface="Times New Roman" panose="02020603050405020304" pitchFamily="18" charset="0"/>
                <a:cs typeface="Times New Roman" panose="02020603050405020304" pitchFamily="18" charset="0"/>
              </a:rPr>
              <a:t>Jerusalem Science Contest</a:t>
            </a:r>
          </a:p>
        </p:txBody>
      </p:sp>
      <p:sp>
        <p:nvSpPr>
          <p:cNvPr id="3" name="Subtitle 2">
            <a:extLst>
              <a:ext uri="{FF2B5EF4-FFF2-40B4-BE49-F238E27FC236}">
                <a16:creationId xmlns:a16="http://schemas.microsoft.com/office/drawing/2014/main" id="{37244DD1-B14C-FC90-70A2-C1D65884100F}"/>
              </a:ext>
            </a:extLst>
          </p:cNvPr>
          <p:cNvSpPr>
            <a:spLocks noGrp="1"/>
          </p:cNvSpPr>
          <p:nvPr>
            <p:ph type="subTitle" idx="1"/>
          </p:nvPr>
        </p:nvSpPr>
        <p:spPr/>
        <p:txBody>
          <a:bodyPr/>
          <a:lstStyle/>
          <a:p>
            <a:endParaRPr lang="en-US" dirty="0"/>
          </a:p>
          <a:p>
            <a:r>
              <a:rPr lang="en-US" sz="4800" dirty="0"/>
              <a:t>Molecular Biology</a:t>
            </a:r>
          </a:p>
        </p:txBody>
      </p:sp>
    </p:spTree>
    <p:extLst>
      <p:ext uri="{BB962C8B-B14F-4D97-AF65-F5344CB8AC3E}">
        <p14:creationId xmlns:p14="http://schemas.microsoft.com/office/powerpoint/2010/main" val="173747188"/>
      </p:ext>
    </p:extLst>
  </p:cSld>
  <p:clrMapOvr>
    <a:masterClrMapping/>
  </p:clrMapOvr>
  <mc:AlternateContent xmlns:mc="http://schemas.openxmlformats.org/markup-compatibility/2006" xmlns:p14="http://schemas.microsoft.com/office/powerpoint/2010/main">
    <mc:Choice Requires="p14">
      <p:transition spd="slow" p14:dur="2000" advTm="8901"/>
    </mc:Choice>
    <mc:Fallback xmlns="">
      <p:transition spd="slow" advTm="890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D4F7C-960E-5FA0-E801-0988526AC7B5}"/>
              </a:ext>
            </a:extLst>
          </p:cNvPr>
          <p:cNvSpPr>
            <a:spLocks noGrp="1"/>
          </p:cNvSpPr>
          <p:nvPr>
            <p:ph type="title"/>
          </p:nvPr>
        </p:nvSpPr>
        <p:spPr/>
        <p:txBody>
          <a:bodyPr/>
          <a:lstStyle/>
          <a:p>
            <a:pPr algn="ctr"/>
            <a:r>
              <a:rPr lang="en-US" dirty="0"/>
              <a:t>Proteins Perform Most Cellular Functions</a:t>
            </a:r>
          </a:p>
        </p:txBody>
      </p:sp>
      <p:sp>
        <p:nvSpPr>
          <p:cNvPr id="3" name="Content Placeholder 2">
            <a:extLst>
              <a:ext uri="{FF2B5EF4-FFF2-40B4-BE49-F238E27FC236}">
                <a16:creationId xmlns:a16="http://schemas.microsoft.com/office/drawing/2014/main" id="{963B504F-8BFA-7727-3005-84DC0640875A}"/>
              </a:ext>
            </a:extLst>
          </p:cNvPr>
          <p:cNvSpPr>
            <a:spLocks noGrp="1"/>
          </p:cNvSpPr>
          <p:nvPr>
            <p:ph idx="1"/>
          </p:nvPr>
        </p:nvSpPr>
        <p:spPr>
          <a:xfrm>
            <a:off x="838200" y="1690688"/>
            <a:ext cx="10515600" cy="4661941"/>
          </a:xfrm>
        </p:spPr>
        <p:txBody>
          <a:bodyPr>
            <a:normAutofit/>
          </a:bodyPr>
          <a:lstStyle/>
          <a:p>
            <a:r>
              <a:rPr lang="en-US" dirty="0"/>
              <a:t>Proteins comprise ~50% of the dry weight of a cell, making them the most abundant type of molecule in cells</a:t>
            </a:r>
          </a:p>
          <a:p>
            <a:endParaRPr lang="en-US" dirty="0"/>
          </a:p>
          <a:p>
            <a:r>
              <a:rPr lang="en-US" dirty="0"/>
              <a:t>This reflects the fact that proteins perform the majority of activities in the cell, including structural, metabolic, transport, and communication functions</a:t>
            </a:r>
          </a:p>
          <a:p>
            <a:endParaRPr lang="en-US" dirty="0"/>
          </a:p>
          <a:p>
            <a:r>
              <a:rPr lang="en-US" dirty="0"/>
              <a:t>As a result, proteins are also extremely diverse, with a wide range of sizes, structures, and chemical properties</a:t>
            </a:r>
            <a:endParaRPr lang="en-US" b="1" i="1" dirty="0"/>
          </a:p>
        </p:txBody>
      </p:sp>
    </p:spTree>
    <p:extLst>
      <p:ext uri="{BB962C8B-B14F-4D97-AF65-F5344CB8AC3E}">
        <p14:creationId xmlns:p14="http://schemas.microsoft.com/office/powerpoint/2010/main" val="777205660"/>
      </p:ext>
    </p:extLst>
  </p:cSld>
  <p:clrMapOvr>
    <a:masterClrMapping/>
  </p:clrMapOvr>
  <mc:AlternateContent xmlns:mc="http://schemas.openxmlformats.org/markup-compatibility/2006" xmlns:p14="http://schemas.microsoft.com/office/powerpoint/2010/main">
    <mc:Choice Requires="p14">
      <p:transition spd="slow" p14:dur="2000" advTm="77441"/>
    </mc:Choice>
    <mc:Fallback xmlns="">
      <p:transition spd="slow" advTm="7744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7698-DE2D-E062-A225-444F142C800B}"/>
              </a:ext>
            </a:extLst>
          </p:cNvPr>
          <p:cNvSpPr>
            <a:spLocks noGrp="1"/>
          </p:cNvSpPr>
          <p:nvPr>
            <p:ph type="title"/>
          </p:nvPr>
        </p:nvSpPr>
        <p:spPr/>
        <p:txBody>
          <a:bodyPr/>
          <a:lstStyle/>
          <a:p>
            <a:pPr algn="ctr"/>
            <a:r>
              <a:rPr lang="en-US" dirty="0"/>
              <a:t>Proteins Are Composed of Amino Acids</a:t>
            </a:r>
          </a:p>
        </p:txBody>
      </p:sp>
      <p:sp>
        <p:nvSpPr>
          <p:cNvPr id="3" name="Content Placeholder 2">
            <a:extLst>
              <a:ext uri="{FF2B5EF4-FFF2-40B4-BE49-F238E27FC236}">
                <a16:creationId xmlns:a16="http://schemas.microsoft.com/office/drawing/2014/main" id="{12D0A90E-E437-9D21-9600-D43FDF4B5887}"/>
              </a:ext>
            </a:extLst>
          </p:cNvPr>
          <p:cNvSpPr>
            <a:spLocks noGrp="1"/>
          </p:cNvSpPr>
          <p:nvPr>
            <p:ph idx="1"/>
          </p:nvPr>
        </p:nvSpPr>
        <p:spPr>
          <a:xfrm>
            <a:off x="592093" y="1520207"/>
            <a:ext cx="5860092" cy="4667250"/>
          </a:xfrm>
        </p:spPr>
        <p:txBody>
          <a:bodyPr>
            <a:normAutofit fontScale="92500" lnSpcReduction="20000"/>
          </a:bodyPr>
          <a:lstStyle/>
          <a:p>
            <a:r>
              <a:rPr lang="en-US" dirty="0"/>
              <a:t>Like DNA and RNA, proteins are </a:t>
            </a:r>
            <a:r>
              <a:rPr lang="en-US" i="1" dirty="0"/>
              <a:t>polymers</a:t>
            </a:r>
          </a:p>
          <a:p>
            <a:pPr marL="0" indent="0">
              <a:buNone/>
            </a:pPr>
            <a:endParaRPr lang="en-US" dirty="0"/>
          </a:p>
          <a:p>
            <a:r>
              <a:rPr lang="en-US" dirty="0"/>
              <a:t>The monomer subunits for proteins are </a:t>
            </a:r>
            <a:r>
              <a:rPr lang="en-US" u="sng" dirty="0"/>
              <a:t>amino acids</a:t>
            </a:r>
          </a:p>
          <a:p>
            <a:endParaRPr lang="en-US" dirty="0"/>
          </a:p>
          <a:p>
            <a:r>
              <a:rPr lang="en-US" dirty="0"/>
              <a:t>There are 20 amino acids that are found in essentially all proteins (and a 21</a:t>
            </a:r>
            <a:r>
              <a:rPr lang="en-US" baseline="30000" dirty="0"/>
              <a:t>st</a:t>
            </a:r>
            <a:r>
              <a:rPr lang="en-US" dirty="0"/>
              <a:t> that is in a smaller subset)</a:t>
            </a:r>
          </a:p>
          <a:p>
            <a:endParaRPr lang="en-US" dirty="0"/>
          </a:p>
          <a:p>
            <a:r>
              <a:rPr lang="en-US" dirty="0"/>
              <a:t>Each amino acid has unique chemistry that is important for protein structure and function</a:t>
            </a:r>
          </a:p>
          <a:p>
            <a:endParaRPr lang="en-US" dirty="0"/>
          </a:p>
        </p:txBody>
      </p:sp>
      <p:pic>
        <p:nvPicPr>
          <p:cNvPr id="23" name="Picture 22">
            <a:extLst>
              <a:ext uri="{FF2B5EF4-FFF2-40B4-BE49-F238E27FC236}">
                <a16:creationId xmlns:a16="http://schemas.microsoft.com/office/drawing/2014/main" id="{2845A3F4-D335-809C-43DD-B9B553615354}"/>
              </a:ext>
            </a:extLst>
          </p:cNvPr>
          <p:cNvPicPr>
            <a:picLocks noChangeAspect="1"/>
          </p:cNvPicPr>
          <p:nvPr/>
        </p:nvPicPr>
        <p:blipFill>
          <a:blip r:embed="rId2"/>
          <a:stretch>
            <a:fillRect/>
          </a:stretch>
        </p:blipFill>
        <p:spPr>
          <a:xfrm>
            <a:off x="6452185" y="1520207"/>
            <a:ext cx="5614105" cy="3476624"/>
          </a:xfrm>
          <a:prstGeom prst="rect">
            <a:avLst/>
          </a:prstGeom>
        </p:spPr>
      </p:pic>
      <p:sp>
        <p:nvSpPr>
          <p:cNvPr id="28" name="TextBox 27">
            <a:extLst>
              <a:ext uri="{FF2B5EF4-FFF2-40B4-BE49-F238E27FC236}">
                <a16:creationId xmlns:a16="http://schemas.microsoft.com/office/drawing/2014/main" id="{AA453DF9-A8AA-8821-E380-D71CAD387BE7}"/>
              </a:ext>
            </a:extLst>
          </p:cNvPr>
          <p:cNvSpPr txBox="1"/>
          <p:nvPr/>
        </p:nvSpPr>
        <p:spPr>
          <a:xfrm>
            <a:off x="6716157" y="5455426"/>
            <a:ext cx="5086159" cy="830997"/>
          </a:xfrm>
          <a:prstGeom prst="rect">
            <a:avLst/>
          </a:prstGeom>
          <a:noFill/>
        </p:spPr>
        <p:txBody>
          <a:bodyPr wrap="square">
            <a:spAutoFit/>
          </a:bodyPr>
          <a:lstStyle/>
          <a:p>
            <a:r>
              <a:rPr lang="en-US" sz="1600" dirty="0"/>
              <a:t>Image from Thomas.ryckmans68, CC BY-SA 4.0 &lt;https://</a:t>
            </a:r>
            <a:r>
              <a:rPr lang="en-US" sz="1600" dirty="0" err="1"/>
              <a:t>creativecommons.org</a:t>
            </a:r>
            <a:r>
              <a:rPr lang="en-US" sz="1600" dirty="0"/>
              <a:t>/licenses/by-</a:t>
            </a:r>
            <a:r>
              <a:rPr lang="en-US" sz="1600" dirty="0" err="1"/>
              <a:t>sa</a:t>
            </a:r>
            <a:r>
              <a:rPr lang="en-US" sz="1600" dirty="0"/>
              <a:t>/4.0&gt;, via Wikimedia Commons</a:t>
            </a:r>
          </a:p>
        </p:txBody>
      </p:sp>
    </p:spTree>
    <p:extLst>
      <p:ext uri="{BB962C8B-B14F-4D97-AF65-F5344CB8AC3E}">
        <p14:creationId xmlns:p14="http://schemas.microsoft.com/office/powerpoint/2010/main" val="2204805039"/>
      </p:ext>
    </p:extLst>
  </p:cSld>
  <p:clrMapOvr>
    <a:masterClrMapping/>
  </p:clrMapOvr>
  <mc:AlternateContent xmlns:mc="http://schemas.openxmlformats.org/markup-compatibility/2006" xmlns:p14="http://schemas.microsoft.com/office/powerpoint/2010/main">
    <mc:Choice Requires="p14">
      <p:transition spd="slow" p14:dur="2000" advTm="116913"/>
    </mc:Choice>
    <mc:Fallback xmlns="">
      <p:transition spd="slow" advTm="11691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61F65-190B-5DBA-5E8E-DDAB4603BA65}"/>
              </a:ext>
            </a:extLst>
          </p:cNvPr>
          <p:cNvSpPr>
            <a:spLocks noGrp="1"/>
          </p:cNvSpPr>
          <p:nvPr>
            <p:ph type="title"/>
          </p:nvPr>
        </p:nvSpPr>
        <p:spPr/>
        <p:txBody>
          <a:bodyPr/>
          <a:lstStyle/>
          <a:p>
            <a:pPr algn="ctr"/>
            <a:r>
              <a:rPr lang="en-US" dirty="0"/>
              <a:t>Structure of Amino Acids</a:t>
            </a:r>
          </a:p>
        </p:txBody>
      </p:sp>
      <p:sp>
        <p:nvSpPr>
          <p:cNvPr id="3" name="Content Placeholder 2">
            <a:extLst>
              <a:ext uri="{FF2B5EF4-FFF2-40B4-BE49-F238E27FC236}">
                <a16:creationId xmlns:a16="http://schemas.microsoft.com/office/drawing/2014/main" id="{E2D63D44-4670-5FA7-B69A-962FA2707414}"/>
              </a:ext>
            </a:extLst>
          </p:cNvPr>
          <p:cNvSpPr>
            <a:spLocks noGrp="1"/>
          </p:cNvSpPr>
          <p:nvPr>
            <p:ph idx="1"/>
          </p:nvPr>
        </p:nvSpPr>
        <p:spPr>
          <a:xfrm>
            <a:off x="397525" y="1432958"/>
            <a:ext cx="7171063" cy="4949748"/>
          </a:xfrm>
        </p:spPr>
        <p:txBody>
          <a:bodyPr>
            <a:normAutofit fontScale="92500" lnSpcReduction="10000"/>
          </a:bodyPr>
          <a:lstStyle/>
          <a:p>
            <a:r>
              <a:rPr lang="en-US" sz="2400" dirty="0"/>
              <a:t>All amino acids have a core “backbone” structure of three components:</a:t>
            </a:r>
          </a:p>
          <a:p>
            <a:endParaRPr lang="en-US" sz="2400" dirty="0"/>
          </a:p>
          <a:p>
            <a:r>
              <a:rPr lang="en-US" sz="2400" dirty="0"/>
              <a:t>A central carbon atom (called the “</a:t>
            </a:r>
            <a:r>
              <a:rPr lang="en-US" sz="2400" dirty="0">
                <a:latin typeface="Symbol" pitchFamily="2" charset="2"/>
              </a:rPr>
              <a:t>a</a:t>
            </a:r>
            <a:r>
              <a:rPr lang="en-US" sz="2400" dirty="0"/>
              <a:t> carbon”)</a:t>
            </a:r>
          </a:p>
          <a:p>
            <a:r>
              <a:rPr lang="en-US" sz="2400" dirty="0"/>
              <a:t>An amine group (-NH</a:t>
            </a:r>
            <a:r>
              <a:rPr lang="en-US" sz="2400" baseline="-25000" dirty="0"/>
              <a:t>2</a:t>
            </a:r>
            <a:r>
              <a:rPr lang="en-US" sz="2400" dirty="0"/>
              <a:t>) attached to the </a:t>
            </a:r>
            <a:r>
              <a:rPr lang="en-US" sz="2400" dirty="0">
                <a:latin typeface="Symbol" pitchFamily="2" charset="2"/>
              </a:rPr>
              <a:t>a</a:t>
            </a:r>
            <a:r>
              <a:rPr lang="en-US" sz="2400" dirty="0"/>
              <a:t> carbon</a:t>
            </a:r>
          </a:p>
          <a:p>
            <a:r>
              <a:rPr lang="en-US" sz="2400" dirty="0"/>
              <a:t>A carboxylic acid group (-COOH) attached to the </a:t>
            </a:r>
            <a:r>
              <a:rPr lang="en-US" sz="2400" dirty="0">
                <a:latin typeface="Symbol" pitchFamily="2" charset="2"/>
              </a:rPr>
              <a:t>a</a:t>
            </a:r>
            <a:r>
              <a:rPr lang="en-US" sz="2400" dirty="0"/>
              <a:t> carbon</a:t>
            </a:r>
          </a:p>
          <a:p>
            <a:endParaRPr lang="en-US" sz="2400" dirty="0"/>
          </a:p>
          <a:p>
            <a:r>
              <a:rPr lang="en-US" sz="2400" dirty="0"/>
              <a:t>Two additional pieces are a hydrogen atom and a variable side chain (-R), both attached to the </a:t>
            </a:r>
            <a:r>
              <a:rPr lang="en-US" sz="2400" dirty="0">
                <a:latin typeface="Symbol" pitchFamily="2" charset="2"/>
              </a:rPr>
              <a:t>a</a:t>
            </a:r>
            <a:r>
              <a:rPr lang="en-US" sz="2400" dirty="0"/>
              <a:t> carbon</a:t>
            </a:r>
          </a:p>
          <a:p>
            <a:endParaRPr lang="en-US" sz="2400" dirty="0"/>
          </a:p>
          <a:p>
            <a:r>
              <a:rPr lang="en-US" sz="2400" dirty="0"/>
              <a:t>The variable side chain imparts the unique chemical characteristics of each amino acid</a:t>
            </a:r>
          </a:p>
        </p:txBody>
      </p:sp>
      <p:pic>
        <p:nvPicPr>
          <p:cNvPr id="5" name="Picture 4">
            <a:extLst>
              <a:ext uri="{FF2B5EF4-FFF2-40B4-BE49-F238E27FC236}">
                <a16:creationId xmlns:a16="http://schemas.microsoft.com/office/drawing/2014/main" id="{46914900-38F7-7888-7F38-D713C2023A3C}"/>
              </a:ext>
            </a:extLst>
          </p:cNvPr>
          <p:cNvPicPr>
            <a:picLocks noChangeAspect="1"/>
          </p:cNvPicPr>
          <p:nvPr/>
        </p:nvPicPr>
        <p:blipFill>
          <a:blip r:embed="rId2"/>
          <a:stretch>
            <a:fillRect/>
          </a:stretch>
        </p:blipFill>
        <p:spPr>
          <a:xfrm>
            <a:off x="7442199" y="2197987"/>
            <a:ext cx="4419830" cy="3189784"/>
          </a:xfrm>
          <a:prstGeom prst="rect">
            <a:avLst/>
          </a:prstGeom>
        </p:spPr>
      </p:pic>
      <p:sp>
        <p:nvSpPr>
          <p:cNvPr id="7" name="TextBox 6">
            <a:extLst>
              <a:ext uri="{FF2B5EF4-FFF2-40B4-BE49-F238E27FC236}">
                <a16:creationId xmlns:a16="http://schemas.microsoft.com/office/drawing/2014/main" id="{D7B18E90-3620-821C-EA7C-D70C8073B2D6}"/>
              </a:ext>
            </a:extLst>
          </p:cNvPr>
          <p:cNvSpPr txBox="1"/>
          <p:nvPr/>
        </p:nvSpPr>
        <p:spPr>
          <a:xfrm>
            <a:off x="7442199" y="5951680"/>
            <a:ext cx="4733581" cy="830997"/>
          </a:xfrm>
          <a:prstGeom prst="rect">
            <a:avLst/>
          </a:prstGeom>
          <a:noFill/>
        </p:spPr>
        <p:txBody>
          <a:bodyPr wrap="square">
            <a:spAutoFit/>
          </a:bodyPr>
          <a:lstStyle/>
          <a:p>
            <a:r>
              <a:rPr lang="en-US" sz="1600" dirty="0"/>
              <a:t>Image from PJsg1011, CC BY-SA 4.0 &lt;https://</a:t>
            </a:r>
            <a:r>
              <a:rPr lang="en-US" sz="1600" dirty="0" err="1"/>
              <a:t>creativecommons.org</a:t>
            </a:r>
            <a:r>
              <a:rPr lang="en-US" sz="1600" dirty="0"/>
              <a:t>/licenses/by-</a:t>
            </a:r>
            <a:r>
              <a:rPr lang="en-US" sz="1600" dirty="0" err="1"/>
              <a:t>sa</a:t>
            </a:r>
            <a:r>
              <a:rPr lang="en-US" sz="1600" dirty="0"/>
              <a:t>/4.0&gt;, via Wikimedia Commons</a:t>
            </a:r>
          </a:p>
        </p:txBody>
      </p:sp>
    </p:spTree>
    <p:extLst>
      <p:ext uri="{BB962C8B-B14F-4D97-AF65-F5344CB8AC3E}">
        <p14:creationId xmlns:p14="http://schemas.microsoft.com/office/powerpoint/2010/main" val="1342092977"/>
      </p:ext>
    </p:extLst>
  </p:cSld>
  <p:clrMapOvr>
    <a:masterClrMapping/>
  </p:clrMapOvr>
  <mc:AlternateContent xmlns:mc="http://schemas.openxmlformats.org/markup-compatibility/2006" xmlns:p14="http://schemas.microsoft.com/office/powerpoint/2010/main">
    <mc:Choice Requires="p14">
      <p:transition spd="slow" p14:dur="2000" advTm="74641"/>
    </mc:Choice>
    <mc:Fallback xmlns="">
      <p:transition spd="slow" advTm="7464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3532A-776F-F402-FB4C-DB2B5227AC2A}"/>
              </a:ext>
            </a:extLst>
          </p:cNvPr>
          <p:cNvSpPr>
            <a:spLocks noGrp="1"/>
          </p:cNvSpPr>
          <p:nvPr>
            <p:ph type="title"/>
          </p:nvPr>
        </p:nvSpPr>
        <p:spPr/>
        <p:txBody>
          <a:bodyPr/>
          <a:lstStyle/>
          <a:p>
            <a:pPr algn="ctr"/>
            <a:r>
              <a:rPr lang="en-US" dirty="0"/>
              <a:t>Structure of Amino Acids</a:t>
            </a:r>
          </a:p>
        </p:txBody>
      </p:sp>
      <p:sp>
        <p:nvSpPr>
          <p:cNvPr id="3" name="Content Placeholder 2">
            <a:extLst>
              <a:ext uri="{FF2B5EF4-FFF2-40B4-BE49-F238E27FC236}">
                <a16:creationId xmlns:a16="http://schemas.microsoft.com/office/drawing/2014/main" id="{357CDFCF-5CDE-D2E9-BFD1-68EE34C39FBE}"/>
              </a:ext>
            </a:extLst>
          </p:cNvPr>
          <p:cNvSpPr>
            <a:spLocks noGrp="1"/>
          </p:cNvSpPr>
          <p:nvPr>
            <p:ph idx="1"/>
          </p:nvPr>
        </p:nvSpPr>
        <p:spPr/>
        <p:txBody>
          <a:bodyPr>
            <a:normAutofit lnSpcReduction="10000"/>
          </a:bodyPr>
          <a:lstStyle/>
          <a:p>
            <a:r>
              <a:rPr lang="en-US" dirty="0"/>
              <a:t>Like nucleotides, amino acids (and proteins) have directionality</a:t>
            </a:r>
          </a:p>
          <a:p>
            <a:endParaRPr lang="en-US" dirty="0"/>
          </a:p>
          <a:p>
            <a:r>
              <a:rPr lang="en-US" dirty="0"/>
              <a:t>The amino group is on one side (“N terminus”) and the carboxylic acid group is on the other side (“C terminus”)</a:t>
            </a:r>
          </a:p>
          <a:p>
            <a:endParaRPr lang="en-US" dirty="0"/>
          </a:p>
          <a:p>
            <a:r>
              <a:rPr lang="en-US" dirty="0"/>
              <a:t>Proteins are synthesized by linking the amino group of a monomer amino acid to the carboxylic acid group at the end of a growing chain (called a “polypeptide”).</a:t>
            </a:r>
          </a:p>
          <a:p>
            <a:endParaRPr lang="en-US" dirty="0"/>
          </a:p>
          <a:p>
            <a:r>
              <a:rPr lang="en-US" dirty="0"/>
              <a:t>Thus, synthesis occurs in the N-&gt;C direction</a:t>
            </a:r>
          </a:p>
        </p:txBody>
      </p:sp>
    </p:spTree>
    <p:extLst>
      <p:ext uri="{BB962C8B-B14F-4D97-AF65-F5344CB8AC3E}">
        <p14:creationId xmlns:p14="http://schemas.microsoft.com/office/powerpoint/2010/main" val="2969786578"/>
      </p:ext>
    </p:extLst>
  </p:cSld>
  <p:clrMapOvr>
    <a:masterClrMapping/>
  </p:clrMapOvr>
  <mc:AlternateContent xmlns:mc="http://schemas.openxmlformats.org/markup-compatibility/2006" xmlns:p14="http://schemas.microsoft.com/office/powerpoint/2010/main">
    <mc:Choice Requires="p14">
      <p:transition spd="slow" p14:dur="2000" advTm="71041"/>
    </mc:Choice>
    <mc:Fallback xmlns="">
      <p:transition spd="slow" advTm="7104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C163E-2F3E-3CC6-1864-4E8E047299DA}"/>
              </a:ext>
            </a:extLst>
          </p:cNvPr>
          <p:cNvSpPr>
            <a:spLocks noGrp="1"/>
          </p:cNvSpPr>
          <p:nvPr>
            <p:ph type="title"/>
          </p:nvPr>
        </p:nvSpPr>
        <p:spPr>
          <a:xfrm>
            <a:off x="838200" y="365126"/>
            <a:ext cx="10515600" cy="814318"/>
          </a:xfrm>
        </p:spPr>
        <p:txBody>
          <a:bodyPr/>
          <a:lstStyle/>
          <a:p>
            <a:pPr algn="ctr"/>
            <a:r>
              <a:rPr lang="en-US" dirty="0"/>
              <a:t>The Genetic Code</a:t>
            </a:r>
          </a:p>
        </p:txBody>
      </p:sp>
      <p:sp>
        <p:nvSpPr>
          <p:cNvPr id="4" name="Content Placeholder 3">
            <a:extLst>
              <a:ext uri="{FF2B5EF4-FFF2-40B4-BE49-F238E27FC236}">
                <a16:creationId xmlns:a16="http://schemas.microsoft.com/office/drawing/2014/main" id="{55FE3081-AB01-D3C4-CF0C-52B04B9E71E4}"/>
              </a:ext>
            </a:extLst>
          </p:cNvPr>
          <p:cNvSpPr>
            <a:spLocks noGrp="1"/>
          </p:cNvSpPr>
          <p:nvPr>
            <p:ph idx="1"/>
          </p:nvPr>
        </p:nvSpPr>
        <p:spPr>
          <a:xfrm>
            <a:off x="838199" y="1282390"/>
            <a:ext cx="10626970" cy="5210483"/>
          </a:xfrm>
        </p:spPr>
        <p:txBody>
          <a:bodyPr>
            <a:normAutofit fontScale="92500" lnSpcReduction="10000"/>
          </a:bodyPr>
          <a:lstStyle/>
          <a:p>
            <a:r>
              <a:rPr lang="en-US" dirty="0"/>
              <a:t>The sequence of a protein is encoded by the nucleotide sequence of mRNA (and therefore by the nucleotide sequence of DNA)</a:t>
            </a:r>
          </a:p>
          <a:p>
            <a:endParaRPr lang="en-US" dirty="0"/>
          </a:p>
          <a:p>
            <a:r>
              <a:rPr lang="en-US" dirty="0"/>
              <a:t>Each amino acid is encoded by a 3-nucleotide sequence called a </a:t>
            </a:r>
            <a:r>
              <a:rPr lang="en-US" b="1" dirty="0"/>
              <a:t>codon</a:t>
            </a:r>
          </a:p>
          <a:p>
            <a:endParaRPr lang="en-US" b="1" dirty="0"/>
          </a:p>
          <a:p>
            <a:r>
              <a:rPr lang="en-US" dirty="0"/>
              <a:t>Work to decode the entire genetic code was largely performed by Marshall Nirenberg and Har Gobind Khorana working separately and using artificial RNA molecules (they shared the 1968 Nobel Prize for their work)</a:t>
            </a:r>
          </a:p>
          <a:p>
            <a:endParaRPr lang="en-US" dirty="0"/>
          </a:p>
          <a:p>
            <a:r>
              <a:rPr lang="en-US" dirty="0"/>
              <a:t>Of the 64 possible codons, 61 are used to encode the 20 common amino acids, and 3 are special “stop codons” that indicate the end of the protein sequence (selenocysteine does not have a dedicated codon)</a:t>
            </a:r>
          </a:p>
        </p:txBody>
      </p:sp>
      <p:sp>
        <p:nvSpPr>
          <p:cNvPr id="11" name="TextBox 10">
            <a:extLst>
              <a:ext uri="{FF2B5EF4-FFF2-40B4-BE49-F238E27FC236}">
                <a16:creationId xmlns:a16="http://schemas.microsoft.com/office/drawing/2014/main" id="{01A3DAFD-85FF-2798-0203-449352FE43C3}"/>
              </a:ext>
            </a:extLst>
          </p:cNvPr>
          <p:cNvSpPr txBox="1"/>
          <p:nvPr/>
        </p:nvSpPr>
        <p:spPr>
          <a:xfrm>
            <a:off x="7000875" y="328612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740890547"/>
      </p:ext>
    </p:extLst>
  </p:cSld>
  <p:clrMapOvr>
    <a:masterClrMapping/>
  </p:clrMapOvr>
  <mc:AlternateContent xmlns:mc="http://schemas.openxmlformats.org/markup-compatibility/2006" xmlns:p14="http://schemas.microsoft.com/office/powerpoint/2010/main">
    <mc:Choice Requires="p14">
      <p:transition spd="slow" p14:dur="2000" advTm="167518"/>
    </mc:Choice>
    <mc:Fallback xmlns="">
      <p:transition spd="slow" advTm="16751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3CF98-97DC-ABA8-4EB2-1518D75C8005}"/>
              </a:ext>
            </a:extLst>
          </p:cNvPr>
          <p:cNvSpPr>
            <a:spLocks noGrp="1"/>
          </p:cNvSpPr>
          <p:nvPr>
            <p:ph type="title"/>
          </p:nvPr>
        </p:nvSpPr>
        <p:spPr>
          <a:xfrm>
            <a:off x="838200" y="365125"/>
            <a:ext cx="10515600" cy="874739"/>
          </a:xfrm>
        </p:spPr>
        <p:txBody>
          <a:bodyPr/>
          <a:lstStyle/>
          <a:p>
            <a:pPr algn="ctr"/>
            <a:r>
              <a:rPr lang="en-US" dirty="0"/>
              <a:t>The Genetic Code</a:t>
            </a:r>
          </a:p>
        </p:txBody>
      </p:sp>
      <p:pic>
        <p:nvPicPr>
          <p:cNvPr id="5" name="Content Placeholder 4">
            <a:extLst>
              <a:ext uri="{FF2B5EF4-FFF2-40B4-BE49-F238E27FC236}">
                <a16:creationId xmlns:a16="http://schemas.microsoft.com/office/drawing/2014/main" id="{7F093769-3EB3-2203-F4E8-F507E2585F2F}"/>
              </a:ext>
            </a:extLst>
          </p:cNvPr>
          <p:cNvPicPr>
            <a:picLocks noGrp="1" noChangeAspect="1"/>
          </p:cNvPicPr>
          <p:nvPr>
            <p:ph idx="1"/>
          </p:nvPr>
        </p:nvPicPr>
        <p:blipFill>
          <a:blip r:embed="rId2"/>
          <a:stretch>
            <a:fillRect/>
          </a:stretch>
        </p:blipFill>
        <p:spPr>
          <a:xfrm>
            <a:off x="1829493" y="981411"/>
            <a:ext cx="8879835" cy="5263124"/>
          </a:xfrm>
          <a:prstGeom prst="rect">
            <a:avLst/>
          </a:prstGeom>
        </p:spPr>
      </p:pic>
      <p:sp>
        <p:nvSpPr>
          <p:cNvPr id="7" name="TextBox 6">
            <a:extLst>
              <a:ext uri="{FF2B5EF4-FFF2-40B4-BE49-F238E27FC236}">
                <a16:creationId xmlns:a16="http://schemas.microsoft.com/office/drawing/2014/main" id="{923EDE2E-B8C8-E226-087C-F53E77445415}"/>
              </a:ext>
            </a:extLst>
          </p:cNvPr>
          <p:cNvSpPr txBox="1"/>
          <p:nvPr/>
        </p:nvSpPr>
        <p:spPr>
          <a:xfrm>
            <a:off x="2943922" y="6323598"/>
            <a:ext cx="7274469" cy="338554"/>
          </a:xfrm>
          <a:prstGeom prst="rect">
            <a:avLst/>
          </a:prstGeom>
          <a:noFill/>
        </p:spPr>
        <p:txBody>
          <a:bodyPr wrap="square">
            <a:spAutoFit/>
          </a:bodyPr>
          <a:lstStyle/>
          <a:p>
            <a:r>
              <a:rPr lang="en-US" sz="1600" dirty="0"/>
              <a:t>Image from Dave15o1, Public domain, via Wikimedia Commons</a:t>
            </a:r>
          </a:p>
        </p:txBody>
      </p:sp>
    </p:spTree>
    <p:extLst>
      <p:ext uri="{BB962C8B-B14F-4D97-AF65-F5344CB8AC3E}">
        <p14:creationId xmlns:p14="http://schemas.microsoft.com/office/powerpoint/2010/main" val="3821720907"/>
      </p:ext>
    </p:extLst>
  </p:cSld>
  <p:clrMapOvr>
    <a:masterClrMapping/>
  </p:clrMapOvr>
  <mc:AlternateContent xmlns:mc="http://schemas.openxmlformats.org/markup-compatibility/2006" xmlns:p14="http://schemas.microsoft.com/office/powerpoint/2010/main">
    <mc:Choice Requires="p14">
      <p:transition spd="slow" p14:dur="2000" advTm="54812"/>
    </mc:Choice>
    <mc:Fallback xmlns="">
      <p:transition spd="slow" advTm="5481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25809-0101-EA71-6CCE-F80FDE39EABC}"/>
              </a:ext>
            </a:extLst>
          </p:cNvPr>
          <p:cNvSpPr>
            <a:spLocks noGrp="1"/>
          </p:cNvSpPr>
          <p:nvPr>
            <p:ph type="title"/>
          </p:nvPr>
        </p:nvSpPr>
        <p:spPr>
          <a:xfrm>
            <a:off x="254834" y="365126"/>
            <a:ext cx="11542425" cy="886900"/>
          </a:xfrm>
        </p:spPr>
        <p:txBody>
          <a:bodyPr/>
          <a:lstStyle/>
          <a:p>
            <a:pPr algn="ctr"/>
            <a:r>
              <a:rPr lang="en-US" dirty="0"/>
              <a:t>Protein Translation</a:t>
            </a:r>
          </a:p>
        </p:txBody>
      </p:sp>
      <p:sp>
        <p:nvSpPr>
          <p:cNvPr id="3" name="Content Placeholder 2">
            <a:extLst>
              <a:ext uri="{FF2B5EF4-FFF2-40B4-BE49-F238E27FC236}">
                <a16:creationId xmlns:a16="http://schemas.microsoft.com/office/drawing/2014/main" id="{00B00765-2FCF-0102-9D49-D9B3404F160B}"/>
              </a:ext>
            </a:extLst>
          </p:cNvPr>
          <p:cNvSpPr>
            <a:spLocks noGrp="1"/>
          </p:cNvSpPr>
          <p:nvPr>
            <p:ph idx="1"/>
          </p:nvPr>
        </p:nvSpPr>
        <p:spPr>
          <a:xfrm>
            <a:off x="616945" y="1502068"/>
            <a:ext cx="6929609" cy="4843648"/>
          </a:xfrm>
        </p:spPr>
        <p:txBody>
          <a:bodyPr>
            <a:normAutofit fontScale="92500"/>
          </a:bodyPr>
          <a:lstStyle/>
          <a:p>
            <a:r>
              <a:rPr lang="en-US" dirty="0"/>
              <a:t>The process of decoding mRNA molecules to synthesize proteins is called </a:t>
            </a:r>
            <a:r>
              <a:rPr lang="en-US" b="1" dirty="0"/>
              <a:t>translation.</a:t>
            </a:r>
          </a:p>
          <a:p>
            <a:endParaRPr lang="en-US" b="1" dirty="0"/>
          </a:p>
          <a:p>
            <a:r>
              <a:rPr lang="en-US" dirty="0"/>
              <a:t>Translation is performed by a complex molecular machine called the ribosome. </a:t>
            </a:r>
          </a:p>
          <a:p>
            <a:endParaRPr lang="en-US" dirty="0"/>
          </a:p>
          <a:p>
            <a:r>
              <a:rPr lang="en-US" dirty="0"/>
              <a:t>It is composed of two subunits (the “large” and “small” subunits), each of which contains RNA molecules (3 total in bacteria, 4 total in eukaryotes) combined with many proteins (52 total in bacteria, 82 total in eukaryotes)</a:t>
            </a:r>
          </a:p>
          <a:p>
            <a:endParaRPr lang="en-US" dirty="0"/>
          </a:p>
        </p:txBody>
      </p:sp>
      <p:pic>
        <p:nvPicPr>
          <p:cNvPr id="7" name="Picture 6">
            <a:extLst>
              <a:ext uri="{FF2B5EF4-FFF2-40B4-BE49-F238E27FC236}">
                <a16:creationId xmlns:a16="http://schemas.microsoft.com/office/drawing/2014/main" id="{903B13FD-D67E-AEC4-1D80-4FF4414354A4}"/>
              </a:ext>
            </a:extLst>
          </p:cNvPr>
          <p:cNvPicPr>
            <a:picLocks noChangeAspect="1"/>
          </p:cNvPicPr>
          <p:nvPr/>
        </p:nvPicPr>
        <p:blipFill>
          <a:blip r:embed="rId2"/>
          <a:stretch>
            <a:fillRect/>
          </a:stretch>
        </p:blipFill>
        <p:spPr>
          <a:xfrm>
            <a:off x="7788926" y="2526828"/>
            <a:ext cx="4264062" cy="2128586"/>
          </a:xfrm>
          <a:prstGeom prst="rect">
            <a:avLst/>
          </a:prstGeom>
        </p:spPr>
      </p:pic>
      <p:sp>
        <p:nvSpPr>
          <p:cNvPr id="49" name="TextBox 48">
            <a:extLst>
              <a:ext uri="{FF2B5EF4-FFF2-40B4-BE49-F238E27FC236}">
                <a16:creationId xmlns:a16="http://schemas.microsoft.com/office/drawing/2014/main" id="{1DCF59A8-D616-58FF-1E86-8DF96F68EA76}"/>
              </a:ext>
            </a:extLst>
          </p:cNvPr>
          <p:cNvSpPr txBox="1"/>
          <p:nvPr/>
        </p:nvSpPr>
        <p:spPr>
          <a:xfrm>
            <a:off x="6837036" y="5930217"/>
            <a:ext cx="5215952" cy="830997"/>
          </a:xfrm>
          <a:prstGeom prst="rect">
            <a:avLst/>
          </a:prstGeom>
          <a:noFill/>
        </p:spPr>
        <p:txBody>
          <a:bodyPr wrap="square">
            <a:spAutoFit/>
          </a:bodyPr>
          <a:lstStyle/>
          <a:p>
            <a:r>
              <a:rPr lang="en-US" sz="1600" dirty="0"/>
              <a:t>Image from </a:t>
            </a:r>
            <a:r>
              <a:rPr lang="en-US" sz="1600" dirty="0" err="1"/>
              <a:t>Vossman</a:t>
            </a:r>
            <a:r>
              <a:rPr lang="en-US" sz="1600" dirty="0"/>
              <a:t>, CC BY-SA 3.0 &lt;https://</a:t>
            </a:r>
            <a:r>
              <a:rPr lang="en-US" sz="1600" dirty="0" err="1"/>
              <a:t>creativecommons.org</a:t>
            </a:r>
            <a:r>
              <a:rPr lang="en-US" sz="1600" dirty="0"/>
              <a:t>/licenses/by-</a:t>
            </a:r>
            <a:r>
              <a:rPr lang="en-US" sz="1600" dirty="0" err="1"/>
              <a:t>sa</a:t>
            </a:r>
            <a:r>
              <a:rPr lang="en-US" sz="1600" dirty="0"/>
              <a:t>/3.0&gt;, via Wikimedia Commons</a:t>
            </a:r>
          </a:p>
        </p:txBody>
      </p:sp>
    </p:spTree>
    <p:extLst>
      <p:ext uri="{BB962C8B-B14F-4D97-AF65-F5344CB8AC3E}">
        <p14:creationId xmlns:p14="http://schemas.microsoft.com/office/powerpoint/2010/main" val="1941697422"/>
      </p:ext>
    </p:extLst>
  </p:cSld>
  <p:clrMapOvr>
    <a:masterClrMapping/>
  </p:clrMapOvr>
  <mc:AlternateContent xmlns:mc="http://schemas.openxmlformats.org/markup-compatibility/2006" xmlns:p14="http://schemas.microsoft.com/office/powerpoint/2010/main">
    <mc:Choice Requires="p14">
      <p:transition spd="slow" p14:dur="2000" advTm="128526"/>
    </mc:Choice>
    <mc:Fallback xmlns="">
      <p:transition spd="slow" advTm="12852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05C0-16F0-5EA1-AD8F-6C0E1803A400}"/>
              </a:ext>
            </a:extLst>
          </p:cNvPr>
          <p:cNvSpPr>
            <a:spLocks noGrp="1"/>
          </p:cNvSpPr>
          <p:nvPr>
            <p:ph type="title"/>
          </p:nvPr>
        </p:nvSpPr>
        <p:spPr>
          <a:xfrm>
            <a:off x="583894" y="365125"/>
            <a:ext cx="10769906" cy="1325563"/>
          </a:xfrm>
        </p:spPr>
        <p:txBody>
          <a:bodyPr/>
          <a:lstStyle/>
          <a:p>
            <a:pPr algn="ctr"/>
            <a:r>
              <a:rPr lang="en-US" dirty="0"/>
              <a:t>Protein Translation</a:t>
            </a:r>
          </a:p>
        </p:txBody>
      </p:sp>
      <p:sp>
        <p:nvSpPr>
          <p:cNvPr id="3" name="Content Placeholder 2">
            <a:extLst>
              <a:ext uri="{FF2B5EF4-FFF2-40B4-BE49-F238E27FC236}">
                <a16:creationId xmlns:a16="http://schemas.microsoft.com/office/drawing/2014/main" id="{40A18D5D-9C98-3CA8-AEFF-BF9EA508B6A7}"/>
              </a:ext>
            </a:extLst>
          </p:cNvPr>
          <p:cNvSpPr>
            <a:spLocks noGrp="1"/>
          </p:cNvSpPr>
          <p:nvPr>
            <p:ph idx="1"/>
          </p:nvPr>
        </p:nvSpPr>
        <p:spPr>
          <a:xfrm>
            <a:off x="838200" y="1690688"/>
            <a:ext cx="10515600" cy="3198067"/>
          </a:xfrm>
        </p:spPr>
        <p:txBody>
          <a:bodyPr>
            <a:normAutofit fontScale="92500" lnSpcReduction="20000"/>
          </a:bodyPr>
          <a:lstStyle/>
          <a:p>
            <a:r>
              <a:rPr lang="en-US" dirty="0"/>
              <a:t>Translation starts when the small subunit of the ribosome binds to the 5’ end of a mRNA. In eukaryotes, the 5’ cap serves as the ribosome binding site.</a:t>
            </a:r>
          </a:p>
          <a:p>
            <a:endParaRPr lang="en-US" dirty="0"/>
          </a:p>
          <a:p>
            <a:r>
              <a:rPr lang="en-US" dirty="0"/>
              <a:t>The small subunit scans along the mRNA until it reaches an “initiation” codon, which is almost always AUG, encoding methionine</a:t>
            </a:r>
          </a:p>
          <a:p>
            <a:endParaRPr lang="en-US" dirty="0"/>
          </a:p>
          <a:p>
            <a:r>
              <a:rPr lang="en-US" dirty="0"/>
              <a:t>The large subunit then attaches and begins linking amino acids together, moving in the 5’-&gt;3’ direction, one codon at a time</a:t>
            </a:r>
          </a:p>
          <a:p>
            <a:endParaRPr lang="en-US" u="sng" dirty="0"/>
          </a:p>
          <a:p>
            <a:pPr lvl="1"/>
            <a:endParaRPr lang="en-US" dirty="0"/>
          </a:p>
        </p:txBody>
      </p:sp>
    </p:spTree>
    <p:extLst>
      <p:ext uri="{BB962C8B-B14F-4D97-AF65-F5344CB8AC3E}">
        <p14:creationId xmlns:p14="http://schemas.microsoft.com/office/powerpoint/2010/main" val="3192566402"/>
      </p:ext>
    </p:extLst>
  </p:cSld>
  <p:clrMapOvr>
    <a:masterClrMapping/>
  </p:clrMapOvr>
  <mc:AlternateContent xmlns:mc="http://schemas.openxmlformats.org/markup-compatibility/2006" xmlns:p14="http://schemas.microsoft.com/office/powerpoint/2010/main">
    <mc:Choice Requires="p14">
      <p:transition spd="slow" p14:dur="2000" advTm="100243"/>
    </mc:Choice>
    <mc:Fallback xmlns="">
      <p:transition spd="slow" advTm="10024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DC00-33A0-353B-396C-E75A9A9FF066}"/>
              </a:ext>
            </a:extLst>
          </p:cNvPr>
          <p:cNvSpPr>
            <a:spLocks noGrp="1"/>
          </p:cNvSpPr>
          <p:nvPr>
            <p:ph type="title"/>
          </p:nvPr>
        </p:nvSpPr>
        <p:spPr/>
        <p:txBody>
          <a:bodyPr/>
          <a:lstStyle/>
          <a:p>
            <a:pPr algn="ctr"/>
            <a:r>
              <a:rPr lang="en-US" dirty="0"/>
              <a:t>Translation Initiation</a:t>
            </a:r>
          </a:p>
        </p:txBody>
      </p:sp>
      <p:pic>
        <p:nvPicPr>
          <p:cNvPr id="5" name="Content Placeholder 4">
            <a:extLst>
              <a:ext uri="{FF2B5EF4-FFF2-40B4-BE49-F238E27FC236}">
                <a16:creationId xmlns:a16="http://schemas.microsoft.com/office/drawing/2014/main" id="{9B55AA88-CA3F-5AB8-98D1-445F63C5C9F9}"/>
              </a:ext>
            </a:extLst>
          </p:cNvPr>
          <p:cNvPicPr>
            <a:picLocks noGrp="1" noChangeAspect="1"/>
          </p:cNvPicPr>
          <p:nvPr>
            <p:ph idx="1"/>
          </p:nvPr>
        </p:nvPicPr>
        <p:blipFill>
          <a:blip r:embed="rId2"/>
          <a:stretch>
            <a:fillRect/>
          </a:stretch>
        </p:blipFill>
        <p:spPr>
          <a:xfrm>
            <a:off x="1425688" y="1579726"/>
            <a:ext cx="10159465" cy="3454532"/>
          </a:xfrm>
          <a:prstGeom prst="rect">
            <a:avLst/>
          </a:prstGeom>
        </p:spPr>
      </p:pic>
      <p:sp>
        <p:nvSpPr>
          <p:cNvPr id="7" name="TextBox 6">
            <a:extLst>
              <a:ext uri="{FF2B5EF4-FFF2-40B4-BE49-F238E27FC236}">
                <a16:creationId xmlns:a16="http://schemas.microsoft.com/office/drawing/2014/main" id="{C5886F58-C8F5-681E-BC6A-9B65B406414D}"/>
              </a:ext>
            </a:extLst>
          </p:cNvPr>
          <p:cNvSpPr txBox="1"/>
          <p:nvPr/>
        </p:nvSpPr>
        <p:spPr>
          <a:xfrm>
            <a:off x="1344476" y="5910305"/>
            <a:ext cx="10321887" cy="338554"/>
          </a:xfrm>
          <a:prstGeom prst="rect">
            <a:avLst/>
          </a:prstGeom>
          <a:noFill/>
        </p:spPr>
        <p:txBody>
          <a:bodyPr wrap="square">
            <a:spAutoFit/>
          </a:bodyPr>
          <a:lstStyle/>
          <a:p>
            <a:r>
              <a:rPr lang="en-US" sz="1600" dirty="0"/>
              <a:t>Image from User07, CC BY-SA 3.0 &lt;http://</a:t>
            </a:r>
            <a:r>
              <a:rPr lang="en-US" sz="1600" dirty="0" err="1"/>
              <a:t>creativecommons.org</a:t>
            </a:r>
            <a:r>
              <a:rPr lang="en-US" sz="1600" dirty="0"/>
              <a:t>/licenses/by-</a:t>
            </a:r>
            <a:r>
              <a:rPr lang="en-US" sz="1600" dirty="0" err="1"/>
              <a:t>sa</a:t>
            </a:r>
            <a:r>
              <a:rPr lang="en-US" sz="1600" dirty="0"/>
              <a:t>/3.0/&gt;, via Wikimedia Commons</a:t>
            </a:r>
          </a:p>
        </p:txBody>
      </p:sp>
    </p:spTree>
    <p:extLst>
      <p:ext uri="{BB962C8B-B14F-4D97-AF65-F5344CB8AC3E}">
        <p14:creationId xmlns:p14="http://schemas.microsoft.com/office/powerpoint/2010/main" val="259014657"/>
      </p:ext>
    </p:extLst>
  </p:cSld>
  <p:clrMapOvr>
    <a:masterClrMapping/>
  </p:clrMapOvr>
  <mc:AlternateContent xmlns:mc="http://schemas.openxmlformats.org/markup-compatibility/2006" xmlns:p14="http://schemas.microsoft.com/office/powerpoint/2010/main">
    <mc:Choice Requires="p14">
      <p:transition spd="slow" p14:dur="2000" advTm="48138"/>
    </mc:Choice>
    <mc:Fallback xmlns="">
      <p:transition spd="slow" advTm="4813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31731F-5A4E-88E8-7BB6-F27A5A0F7763}"/>
              </a:ext>
            </a:extLst>
          </p:cNvPr>
          <p:cNvSpPr>
            <a:spLocks noGrp="1"/>
          </p:cNvSpPr>
          <p:nvPr>
            <p:ph idx="1"/>
          </p:nvPr>
        </p:nvSpPr>
        <p:spPr/>
        <p:txBody>
          <a:bodyPr>
            <a:normAutofit/>
          </a:bodyPr>
          <a:lstStyle/>
          <a:p>
            <a:r>
              <a:rPr lang="en-US" dirty="0"/>
              <a:t>A big problem for translation is that there is no “complementarity” between amino acids and nucleotides, unlike DNA and RNA</a:t>
            </a:r>
          </a:p>
          <a:p>
            <a:endParaRPr lang="en-US" i="1" dirty="0"/>
          </a:p>
          <a:p>
            <a:r>
              <a:rPr lang="en-US" dirty="0"/>
              <a:t>This means that help is needed to match each amino acid to its codon(s)</a:t>
            </a:r>
          </a:p>
          <a:p>
            <a:endParaRPr lang="en-US" dirty="0"/>
          </a:p>
          <a:p>
            <a:r>
              <a:rPr lang="en-US" dirty="0"/>
              <a:t>This decoding function is performed by transfer RNA (tRNA) molecules</a:t>
            </a:r>
          </a:p>
        </p:txBody>
      </p:sp>
      <p:sp>
        <p:nvSpPr>
          <p:cNvPr id="4" name="Title 1">
            <a:extLst>
              <a:ext uri="{FF2B5EF4-FFF2-40B4-BE49-F238E27FC236}">
                <a16:creationId xmlns:a16="http://schemas.microsoft.com/office/drawing/2014/main" id="{56A0346F-A34A-9F8E-1467-57C01B42D1F9}"/>
              </a:ext>
            </a:extLst>
          </p:cNvPr>
          <p:cNvSpPr>
            <a:spLocks noGrp="1"/>
          </p:cNvSpPr>
          <p:nvPr>
            <p:ph type="title"/>
          </p:nvPr>
        </p:nvSpPr>
        <p:spPr>
          <a:xfrm>
            <a:off x="451692" y="365125"/>
            <a:ext cx="10902108" cy="1325563"/>
          </a:xfrm>
        </p:spPr>
        <p:txBody>
          <a:bodyPr/>
          <a:lstStyle/>
          <a:p>
            <a:pPr algn="ctr"/>
            <a:r>
              <a:rPr lang="en-US" dirty="0"/>
              <a:t>Transfer RNA: Translating the Code</a:t>
            </a:r>
          </a:p>
        </p:txBody>
      </p:sp>
    </p:spTree>
    <p:extLst>
      <p:ext uri="{BB962C8B-B14F-4D97-AF65-F5344CB8AC3E}">
        <p14:creationId xmlns:p14="http://schemas.microsoft.com/office/powerpoint/2010/main" val="4181524210"/>
      </p:ext>
    </p:extLst>
  </p:cSld>
  <p:clrMapOvr>
    <a:masterClrMapping/>
  </p:clrMapOvr>
  <mc:AlternateContent xmlns:mc="http://schemas.openxmlformats.org/markup-compatibility/2006" xmlns:p14="http://schemas.microsoft.com/office/powerpoint/2010/main">
    <mc:Choice Requires="p14">
      <p:transition spd="slow" p14:dur="2000" advTm="64709"/>
    </mc:Choice>
    <mc:Fallback xmlns="">
      <p:transition spd="slow" advTm="6470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0A0540-8455-06DC-8B5B-C4467F8EAF4F}"/>
              </a:ext>
            </a:extLst>
          </p:cNvPr>
          <p:cNvSpPr>
            <a:spLocks noGrp="1"/>
          </p:cNvSpPr>
          <p:nvPr>
            <p:ph idx="1"/>
          </p:nvPr>
        </p:nvSpPr>
        <p:spPr>
          <a:xfrm>
            <a:off x="591065" y="1850339"/>
            <a:ext cx="5832871" cy="4351338"/>
          </a:xfrm>
        </p:spPr>
        <p:txBody>
          <a:bodyPr>
            <a:normAutofit/>
          </a:bodyPr>
          <a:lstStyle/>
          <a:p>
            <a:r>
              <a:rPr lang="en-US" sz="2400" dirty="0"/>
              <a:t>Transfer RNA are short RNA molecules with a distinctive 3D structure</a:t>
            </a:r>
          </a:p>
          <a:p>
            <a:endParaRPr lang="en-US" sz="2400" dirty="0"/>
          </a:p>
          <a:p>
            <a:r>
              <a:rPr lang="en-US" sz="2400" dirty="0"/>
              <a:t>An amino acid is covalently bound to the 3’ end of the molecule, and the middle of the RNA contains a 3-nucleotide sequence complementary to the codon (“anticodon”)</a:t>
            </a:r>
          </a:p>
          <a:p>
            <a:endParaRPr lang="en-US" sz="2400" dirty="0"/>
          </a:p>
          <a:p>
            <a:r>
              <a:rPr lang="en-US" sz="2400" dirty="0"/>
              <a:t>The tRNA brings the correct amino acid to the ribosome during translation</a:t>
            </a:r>
          </a:p>
          <a:p>
            <a:endParaRPr lang="en-US" sz="2400" dirty="0"/>
          </a:p>
        </p:txBody>
      </p:sp>
      <p:sp>
        <p:nvSpPr>
          <p:cNvPr id="4" name="Title 1">
            <a:extLst>
              <a:ext uri="{FF2B5EF4-FFF2-40B4-BE49-F238E27FC236}">
                <a16:creationId xmlns:a16="http://schemas.microsoft.com/office/drawing/2014/main" id="{FC06BD64-75D5-E999-D32A-C362551CE47C}"/>
              </a:ext>
            </a:extLst>
          </p:cNvPr>
          <p:cNvSpPr>
            <a:spLocks noGrp="1"/>
          </p:cNvSpPr>
          <p:nvPr>
            <p:ph type="title"/>
          </p:nvPr>
        </p:nvSpPr>
        <p:spPr>
          <a:xfrm>
            <a:off x="484742" y="365125"/>
            <a:ext cx="10869058" cy="1325563"/>
          </a:xfrm>
        </p:spPr>
        <p:txBody>
          <a:bodyPr/>
          <a:lstStyle/>
          <a:p>
            <a:pPr algn="ctr"/>
            <a:r>
              <a:rPr lang="en-US" dirty="0"/>
              <a:t>tRNA</a:t>
            </a:r>
          </a:p>
        </p:txBody>
      </p:sp>
      <p:pic>
        <p:nvPicPr>
          <p:cNvPr id="7" name="Picture 6">
            <a:extLst>
              <a:ext uri="{FF2B5EF4-FFF2-40B4-BE49-F238E27FC236}">
                <a16:creationId xmlns:a16="http://schemas.microsoft.com/office/drawing/2014/main" id="{4A09A639-10E9-6FA6-4024-866D31C21BAB}"/>
              </a:ext>
            </a:extLst>
          </p:cNvPr>
          <p:cNvPicPr>
            <a:picLocks noChangeAspect="1"/>
          </p:cNvPicPr>
          <p:nvPr/>
        </p:nvPicPr>
        <p:blipFill>
          <a:blip r:embed="rId2"/>
          <a:stretch>
            <a:fillRect/>
          </a:stretch>
        </p:blipFill>
        <p:spPr>
          <a:xfrm>
            <a:off x="6641641" y="876300"/>
            <a:ext cx="5232400" cy="5105400"/>
          </a:xfrm>
          <a:prstGeom prst="rect">
            <a:avLst/>
          </a:prstGeom>
        </p:spPr>
      </p:pic>
      <p:sp>
        <p:nvSpPr>
          <p:cNvPr id="9" name="TextBox 8">
            <a:extLst>
              <a:ext uri="{FF2B5EF4-FFF2-40B4-BE49-F238E27FC236}">
                <a16:creationId xmlns:a16="http://schemas.microsoft.com/office/drawing/2014/main" id="{F3D76EBB-4FC6-972E-4D81-92DD8125403C}"/>
              </a:ext>
            </a:extLst>
          </p:cNvPr>
          <p:cNvSpPr txBox="1"/>
          <p:nvPr/>
        </p:nvSpPr>
        <p:spPr>
          <a:xfrm>
            <a:off x="4328099" y="6141351"/>
            <a:ext cx="7863901" cy="584775"/>
          </a:xfrm>
          <a:prstGeom prst="rect">
            <a:avLst/>
          </a:prstGeom>
          <a:noFill/>
        </p:spPr>
        <p:txBody>
          <a:bodyPr wrap="square">
            <a:spAutoFit/>
          </a:bodyPr>
          <a:lstStyle/>
          <a:p>
            <a:r>
              <a:rPr lang="en-US" sz="1600" dirty="0"/>
              <a:t>Image from unknown author, CC BY-SA 4.0 &lt;https://</a:t>
            </a:r>
            <a:r>
              <a:rPr lang="en-US" sz="1600" dirty="0" err="1"/>
              <a:t>creativecommons.org</a:t>
            </a:r>
            <a:r>
              <a:rPr lang="en-US" sz="1600" dirty="0"/>
              <a:t>/licenses/by-</a:t>
            </a:r>
            <a:r>
              <a:rPr lang="en-US" sz="1600" dirty="0" err="1"/>
              <a:t>sa</a:t>
            </a:r>
            <a:r>
              <a:rPr lang="en-US" sz="1600" dirty="0"/>
              <a:t>/4.0&gt;, via Wikimedia Commons</a:t>
            </a:r>
          </a:p>
        </p:txBody>
      </p:sp>
    </p:spTree>
    <p:extLst>
      <p:ext uri="{BB962C8B-B14F-4D97-AF65-F5344CB8AC3E}">
        <p14:creationId xmlns:p14="http://schemas.microsoft.com/office/powerpoint/2010/main" val="645435194"/>
      </p:ext>
    </p:extLst>
  </p:cSld>
  <p:clrMapOvr>
    <a:masterClrMapping/>
  </p:clrMapOvr>
  <mc:AlternateContent xmlns:mc="http://schemas.openxmlformats.org/markup-compatibility/2006" xmlns:p14="http://schemas.microsoft.com/office/powerpoint/2010/main">
    <mc:Choice Requires="p14">
      <p:transition spd="slow" p14:dur="2000" advTm="82682"/>
    </mc:Choice>
    <mc:Fallback xmlns="">
      <p:transition spd="slow" advTm="8268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73D04-D125-DD9C-6C35-43CBC178C74A}"/>
              </a:ext>
            </a:extLst>
          </p:cNvPr>
          <p:cNvSpPr>
            <a:spLocks noGrp="1"/>
          </p:cNvSpPr>
          <p:nvPr>
            <p:ph type="title"/>
          </p:nvPr>
        </p:nvSpPr>
        <p:spPr>
          <a:xfrm>
            <a:off x="838200" y="365125"/>
            <a:ext cx="10515600" cy="1082675"/>
          </a:xfrm>
        </p:spPr>
        <p:txBody>
          <a:bodyPr/>
          <a:lstStyle/>
          <a:p>
            <a:pPr algn="ctr"/>
            <a:r>
              <a:rPr lang="en-US" dirty="0"/>
              <a:t>Translating the mRNA</a:t>
            </a:r>
          </a:p>
        </p:txBody>
      </p:sp>
      <p:sp>
        <p:nvSpPr>
          <p:cNvPr id="4" name="Content Placeholder 3">
            <a:extLst>
              <a:ext uri="{FF2B5EF4-FFF2-40B4-BE49-F238E27FC236}">
                <a16:creationId xmlns:a16="http://schemas.microsoft.com/office/drawing/2014/main" id="{638036C3-7EF9-8CE6-282E-0CAC691E6799}"/>
              </a:ext>
            </a:extLst>
          </p:cNvPr>
          <p:cNvSpPr>
            <a:spLocks noGrp="1"/>
          </p:cNvSpPr>
          <p:nvPr>
            <p:ph idx="1"/>
          </p:nvPr>
        </p:nvSpPr>
        <p:spPr>
          <a:xfrm>
            <a:off x="838200" y="1825624"/>
            <a:ext cx="10515600" cy="4520091"/>
          </a:xfrm>
        </p:spPr>
        <p:txBody>
          <a:bodyPr>
            <a:normAutofit lnSpcReduction="10000"/>
          </a:bodyPr>
          <a:lstStyle/>
          <a:p>
            <a:r>
              <a:rPr lang="en-US" dirty="0"/>
              <a:t>Once the ribosome has assembled at the initiation codon, it begins adding new amino acids at the C-terminus of the growing chain</a:t>
            </a:r>
          </a:p>
          <a:p>
            <a:r>
              <a:rPr lang="en-US" dirty="0"/>
              <a:t>The existing chain remains covalently bound to the last tRNA that came in.</a:t>
            </a:r>
          </a:p>
          <a:p>
            <a:r>
              <a:rPr lang="en-US" dirty="0"/>
              <a:t>A new tRNA carrying an amino acid enters the ribosome and the anticodon pairs with the next available codon in the mRNA</a:t>
            </a:r>
          </a:p>
          <a:p>
            <a:r>
              <a:rPr lang="en-US" dirty="0"/>
              <a:t>If it matches, the ribosome transfers the entire chain to the amino group of the new amino acid, releasing the old tRNA</a:t>
            </a:r>
          </a:p>
          <a:p>
            <a:r>
              <a:rPr lang="en-US" dirty="0"/>
              <a:t>The ribosome then moves forward one codon (3 nucleotides) and repeats the process</a:t>
            </a:r>
          </a:p>
          <a:p>
            <a:endParaRPr lang="en-US" dirty="0"/>
          </a:p>
        </p:txBody>
      </p:sp>
    </p:spTree>
    <p:extLst>
      <p:ext uri="{BB962C8B-B14F-4D97-AF65-F5344CB8AC3E}">
        <p14:creationId xmlns:p14="http://schemas.microsoft.com/office/powerpoint/2010/main" val="333802015"/>
      </p:ext>
    </p:extLst>
  </p:cSld>
  <p:clrMapOvr>
    <a:masterClrMapping/>
  </p:clrMapOvr>
  <mc:AlternateContent xmlns:mc="http://schemas.openxmlformats.org/markup-compatibility/2006" xmlns:p14="http://schemas.microsoft.com/office/powerpoint/2010/main">
    <mc:Choice Requires="p14">
      <p:transition spd="slow" p14:dur="2000" advTm="113311"/>
    </mc:Choice>
    <mc:Fallback xmlns="">
      <p:transition spd="slow" advTm="11331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E00F-06DE-6D53-8CD7-291C31CD6569}"/>
              </a:ext>
            </a:extLst>
          </p:cNvPr>
          <p:cNvSpPr>
            <a:spLocks noGrp="1"/>
          </p:cNvSpPr>
          <p:nvPr>
            <p:ph type="title"/>
          </p:nvPr>
        </p:nvSpPr>
        <p:spPr/>
        <p:txBody>
          <a:bodyPr/>
          <a:lstStyle/>
          <a:p>
            <a:pPr algn="ctr"/>
            <a:r>
              <a:rPr lang="en-US" dirty="0"/>
              <a:t>Translating the mRNA</a:t>
            </a:r>
          </a:p>
        </p:txBody>
      </p:sp>
      <p:sp>
        <p:nvSpPr>
          <p:cNvPr id="5" name="TextBox 4">
            <a:extLst>
              <a:ext uri="{FF2B5EF4-FFF2-40B4-BE49-F238E27FC236}">
                <a16:creationId xmlns:a16="http://schemas.microsoft.com/office/drawing/2014/main" id="{A64B369A-A8B7-EA3B-C0D2-87F2BF35476C}"/>
              </a:ext>
            </a:extLst>
          </p:cNvPr>
          <p:cNvSpPr txBox="1"/>
          <p:nvPr/>
        </p:nvSpPr>
        <p:spPr>
          <a:xfrm>
            <a:off x="1053332" y="6400716"/>
            <a:ext cx="10125657" cy="338554"/>
          </a:xfrm>
          <a:prstGeom prst="rect">
            <a:avLst/>
          </a:prstGeom>
          <a:noFill/>
        </p:spPr>
        <p:txBody>
          <a:bodyPr wrap="none" rtlCol="0">
            <a:spAutoFit/>
          </a:bodyPr>
          <a:lstStyle/>
          <a:p>
            <a:r>
              <a:rPr lang="en-US" sz="1600" dirty="0"/>
              <a:t>Image from Lenam14, CC BY-SA 3.0 &lt;https://</a:t>
            </a:r>
            <a:r>
              <a:rPr lang="en-US" sz="1600" dirty="0" err="1"/>
              <a:t>creativecommons.org</a:t>
            </a:r>
            <a:r>
              <a:rPr lang="en-US" sz="1600" dirty="0"/>
              <a:t>/licenses/by-</a:t>
            </a:r>
            <a:r>
              <a:rPr lang="en-US" sz="1600" dirty="0" err="1"/>
              <a:t>sa</a:t>
            </a:r>
            <a:r>
              <a:rPr lang="en-US" sz="1600" dirty="0"/>
              <a:t>/3.0&gt;, via Wikimedia Commons</a:t>
            </a:r>
          </a:p>
        </p:txBody>
      </p:sp>
      <p:pic>
        <p:nvPicPr>
          <p:cNvPr id="6" name="Picture 5">
            <a:extLst>
              <a:ext uri="{FF2B5EF4-FFF2-40B4-BE49-F238E27FC236}">
                <a16:creationId xmlns:a16="http://schemas.microsoft.com/office/drawing/2014/main" id="{FADAD501-8D17-B80C-AC9A-44B7AA944BDC}"/>
              </a:ext>
            </a:extLst>
          </p:cNvPr>
          <p:cNvPicPr>
            <a:picLocks noChangeAspect="1"/>
          </p:cNvPicPr>
          <p:nvPr/>
        </p:nvPicPr>
        <p:blipFill>
          <a:blip r:embed="rId2"/>
          <a:stretch>
            <a:fillRect/>
          </a:stretch>
        </p:blipFill>
        <p:spPr>
          <a:xfrm>
            <a:off x="1464554" y="1690688"/>
            <a:ext cx="8409299" cy="4291471"/>
          </a:xfrm>
          <a:prstGeom prst="rect">
            <a:avLst/>
          </a:prstGeom>
        </p:spPr>
      </p:pic>
    </p:spTree>
    <p:extLst>
      <p:ext uri="{BB962C8B-B14F-4D97-AF65-F5344CB8AC3E}">
        <p14:creationId xmlns:p14="http://schemas.microsoft.com/office/powerpoint/2010/main" val="1644998983"/>
      </p:ext>
    </p:extLst>
  </p:cSld>
  <p:clrMapOvr>
    <a:masterClrMapping/>
  </p:clrMapOvr>
  <mc:AlternateContent xmlns:mc="http://schemas.openxmlformats.org/markup-compatibility/2006" xmlns:p14="http://schemas.microsoft.com/office/powerpoint/2010/main">
    <mc:Choice Requires="p14">
      <p:transition spd="slow" p14:dur="2000" advTm="17301"/>
    </mc:Choice>
    <mc:Fallback xmlns="">
      <p:transition spd="slow" advTm="1730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4C75-6561-A811-95DE-F1CD77D995A1}"/>
              </a:ext>
            </a:extLst>
          </p:cNvPr>
          <p:cNvSpPr>
            <a:spLocks noGrp="1"/>
          </p:cNvSpPr>
          <p:nvPr>
            <p:ph type="title"/>
          </p:nvPr>
        </p:nvSpPr>
        <p:spPr>
          <a:xfrm>
            <a:off x="609600" y="354240"/>
            <a:ext cx="10972800" cy="1325563"/>
          </a:xfrm>
        </p:spPr>
        <p:txBody>
          <a:bodyPr/>
          <a:lstStyle/>
          <a:p>
            <a:pPr algn="ctr"/>
            <a:r>
              <a:rPr lang="en-US" dirty="0"/>
              <a:t>Translational Termination</a:t>
            </a:r>
          </a:p>
        </p:txBody>
      </p:sp>
      <p:sp>
        <p:nvSpPr>
          <p:cNvPr id="5" name="Content Placeholder 4">
            <a:extLst>
              <a:ext uri="{FF2B5EF4-FFF2-40B4-BE49-F238E27FC236}">
                <a16:creationId xmlns:a16="http://schemas.microsoft.com/office/drawing/2014/main" id="{0654DC8A-29A5-F03B-C08B-6E7E2CDA778A}"/>
              </a:ext>
            </a:extLst>
          </p:cNvPr>
          <p:cNvSpPr>
            <a:spLocks noGrp="1"/>
          </p:cNvSpPr>
          <p:nvPr>
            <p:ph idx="1"/>
          </p:nvPr>
        </p:nvSpPr>
        <p:spPr>
          <a:xfrm>
            <a:off x="838200" y="1825625"/>
            <a:ext cx="10515600" cy="3561623"/>
          </a:xfrm>
        </p:spPr>
        <p:txBody>
          <a:bodyPr/>
          <a:lstStyle/>
          <a:p>
            <a:r>
              <a:rPr lang="en-US" dirty="0"/>
              <a:t>The ribosome needs to know where to stop translating</a:t>
            </a:r>
          </a:p>
          <a:p>
            <a:r>
              <a:rPr lang="en-US" dirty="0"/>
              <a:t>3 of the 64 codons indicate the end of the protein: “stop” codons</a:t>
            </a:r>
          </a:p>
          <a:p>
            <a:r>
              <a:rPr lang="en-US" dirty="0"/>
              <a:t>These codons do not encode any amino acids, and have no associated tRNA</a:t>
            </a:r>
          </a:p>
          <a:p>
            <a:r>
              <a:rPr lang="en-US" dirty="0"/>
              <a:t>Instead, they bind to small proteins called </a:t>
            </a:r>
            <a:r>
              <a:rPr lang="en-US" u="sng" dirty="0"/>
              <a:t>release factors</a:t>
            </a:r>
            <a:r>
              <a:rPr lang="en-US" dirty="0"/>
              <a:t>, which cause the peptide chain to be cleaved from the last tRNA, and the ribosome subunits to release the mRNA</a:t>
            </a:r>
          </a:p>
        </p:txBody>
      </p:sp>
    </p:spTree>
    <p:extLst>
      <p:ext uri="{BB962C8B-B14F-4D97-AF65-F5344CB8AC3E}">
        <p14:creationId xmlns:p14="http://schemas.microsoft.com/office/powerpoint/2010/main" val="1461254917"/>
      </p:ext>
    </p:extLst>
  </p:cSld>
  <p:clrMapOvr>
    <a:masterClrMapping/>
  </p:clrMapOvr>
  <mc:AlternateContent xmlns:mc="http://schemas.openxmlformats.org/markup-compatibility/2006" xmlns:p14="http://schemas.microsoft.com/office/powerpoint/2010/main">
    <mc:Choice Requires="p14">
      <p:transition spd="slow" p14:dur="2000" advTm="66206"/>
    </mc:Choice>
    <mc:Fallback xmlns="">
      <p:transition spd="slow" advTm="6620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F1625-EC7D-FEE4-97C1-D93698602CC8}"/>
              </a:ext>
            </a:extLst>
          </p:cNvPr>
          <p:cNvSpPr>
            <a:spLocks noGrp="1"/>
          </p:cNvSpPr>
          <p:nvPr>
            <p:ph type="title"/>
          </p:nvPr>
        </p:nvSpPr>
        <p:spPr/>
        <p:txBody>
          <a:bodyPr/>
          <a:lstStyle/>
          <a:p>
            <a:pPr algn="ctr"/>
            <a:r>
              <a:rPr lang="en-US" dirty="0"/>
              <a:t>Translation Termination</a:t>
            </a:r>
          </a:p>
        </p:txBody>
      </p:sp>
      <p:pic>
        <p:nvPicPr>
          <p:cNvPr id="5" name="Content Placeholder 4">
            <a:extLst>
              <a:ext uri="{FF2B5EF4-FFF2-40B4-BE49-F238E27FC236}">
                <a16:creationId xmlns:a16="http://schemas.microsoft.com/office/drawing/2014/main" id="{DFCCB90F-6B05-BC2F-E916-37651C0D18E2}"/>
              </a:ext>
            </a:extLst>
          </p:cNvPr>
          <p:cNvPicPr>
            <a:picLocks noGrp="1" noChangeAspect="1"/>
          </p:cNvPicPr>
          <p:nvPr>
            <p:ph idx="1"/>
          </p:nvPr>
        </p:nvPicPr>
        <p:blipFill>
          <a:blip r:embed="rId2"/>
          <a:stretch>
            <a:fillRect/>
          </a:stretch>
        </p:blipFill>
        <p:spPr>
          <a:xfrm>
            <a:off x="838200" y="1690688"/>
            <a:ext cx="10515600" cy="2989313"/>
          </a:xfrm>
          <a:prstGeom prst="rect">
            <a:avLst/>
          </a:prstGeom>
        </p:spPr>
      </p:pic>
      <p:sp>
        <p:nvSpPr>
          <p:cNvPr id="7" name="TextBox 6">
            <a:extLst>
              <a:ext uri="{FF2B5EF4-FFF2-40B4-BE49-F238E27FC236}">
                <a16:creationId xmlns:a16="http://schemas.microsoft.com/office/drawing/2014/main" id="{5A1FCE5C-8340-A9E3-0E9B-A8D425953F20}"/>
              </a:ext>
            </a:extLst>
          </p:cNvPr>
          <p:cNvSpPr txBox="1"/>
          <p:nvPr/>
        </p:nvSpPr>
        <p:spPr>
          <a:xfrm>
            <a:off x="1087914" y="5667010"/>
            <a:ext cx="10876403" cy="338554"/>
          </a:xfrm>
          <a:prstGeom prst="rect">
            <a:avLst/>
          </a:prstGeom>
          <a:noFill/>
        </p:spPr>
        <p:txBody>
          <a:bodyPr wrap="square">
            <a:spAutoFit/>
          </a:bodyPr>
          <a:lstStyle/>
          <a:p>
            <a:r>
              <a:rPr lang="en-US" sz="1600" dirty="0"/>
              <a:t>Image from User07, CC BY-SA 3.0 &lt;http://</a:t>
            </a:r>
            <a:r>
              <a:rPr lang="en-US" sz="1600" dirty="0" err="1"/>
              <a:t>creativecommons.org</a:t>
            </a:r>
            <a:r>
              <a:rPr lang="en-US" sz="1600" dirty="0"/>
              <a:t>/licenses/by-</a:t>
            </a:r>
            <a:r>
              <a:rPr lang="en-US" sz="1600" dirty="0" err="1"/>
              <a:t>sa</a:t>
            </a:r>
            <a:r>
              <a:rPr lang="en-US" sz="1600" dirty="0"/>
              <a:t>/3.0/&gt;, via Wikimedia Commons</a:t>
            </a:r>
          </a:p>
        </p:txBody>
      </p:sp>
    </p:spTree>
    <p:extLst>
      <p:ext uri="{BB962C8B-B14F-4D97-AF65-F5344CB8AC3E}">
        <p14:creationId xmlns:p14="http://schemas.microsoft.com/office/powerpoint/2010/main" val="3744396831"/>
      </p:ext>
    </p:extLst>
  </p:cSld>
  <p:clrMapOvr>
    <a:masterClrMapping/>
  </p:clrMapOvr>
  <mc:AlternateContent xmlns:mc="http://schemas.openxmlformats.org/markup-compatibility/2006" xmlns:p14="http://schemas.microsoft.com/office/powerpoint/2010/main">
    <mc:Choice Requires="p14">
      <p:transition spd="slow" p14:dur="2000" advTm="129447"/>
    </mc:Choice>
    <mc:Fallback xmlns="">
      <p:transition spd="slow" advTm="12944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1F01D-EC8D-AA67-EE3A-095B7B67C4B4}"/>
              </a:ext>
            </a:extLst>
          </p:cNvPr>
          <p:cNvSpPr>
            <a:spLocks noGrp="1"/>
          </p:cNvSpPr>
          <p:nvPr>
            <p:ph type="title"/>
          </p:nvPr>
        </p:nvSpPr>
        <p:spPr>
          <a:xfrm>
            <a:off x="1034143" y="2596696"/>
            <a:ext cx="10515600" cy="1325563"/>
          </a:xfrm>
        </p:spPr>
        <p:txBody>
          <a:bodyPr/>
          <a:lstStyle/>
          <a:p>
            <a:pPr algn="ctr"/>
            <a:r>
              <a:rPr lang="en-US" dirty="0"/>
              <a:t>Next Lecture: Genetic Engineering and Gene Therapy</a:t>
            </a:r>
          </a:p>
        </p:txBody>
      </p:sp>
    </p:spTree>
    <p:extLst>
      <p:ext uri="{BB962C8B-B14F-4D97-AF65-F5344CB8AC3E}">
        <p14:creationId xmlns:p14="http://schemas.microsoft.com/office/powerpoint/2010/main" val="2811999307"/>
      </p:ext>
    </p:extLst>
  </p:cSld>
  <p:clrMapOvr>
    <a:masterClrMapping/>
  </p:clrMapOvr>
  <mc:AlternateContent xmlns:mc="http://schemas.openxmlformats.org/markup-compatibility/2006" xmlns:p14="http://schemas.microsoft.com/office/powerpoint/2010/main">
    <mc:Choice Requires="p14">
      <p:transition spd="slow" p14:dur="2000" advTm="54806"/>
    </mc:Choice>
    <mc:Fallback xmlns="">
      <p:transition spd="slow" advTm="54806"/>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25628</TotalTime>
  <Words>1063</Words>
  <Application>Microsoft Office PowerPoint</Application>
  <PresentationFormat>Widescreen</PresentationFormat>
  <Paragraphs>92</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Symbol</vt:lpstr>
      <vt:lpstr>Times New Roman</vt:lpstr>
      <vt:lpstr>Office Theme</vt:lpstr>
      <vt:lpstr>Jerusalem Science Contest</vt:lpstr>
      <vt:lpstr>Proteins Perform Most Cellular Functions</vt:lpstr>
      <vt:lpstr>Proteins Are Composed of Amino Acids</vt:lpstr>
      <vt:lpstr>Structure of Amino Acids</vt:lpstr>
      <vt:lpstr>Structure of Amino Acids</vt:lpstr>
      <vt:lpstr>The Genetic Code</vt:lpstr>
      <vt:lpstr>The Genetic Code</vt:lpstr>
      <vt:lpstr>Protein Translation</vt:lpstr>
      <vt:lpstr>Protein Translation</vt:lpstr>
      <vt:lpstr>Translation Initiation</vt:lpstr>
      <vt:lpstr>Transfer RNA: Translating the Code</vt:lpstr>
      <vt:lpstr>tRNA</vt:lpstr>
      <vt:lpstr>Translating the mRNA</vt:lpstr>
      <vt:lpstr>Translating the mRNA</vt:lpstr>
      <vt:lpstr>Translational Termination</vt:lpstr>
      <vt:lpstr>Translation Termination</vt:lpstr>
      <vt:lpstr>Next Lecture: Genetic Engineering and Gene Therapy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Kenneth Frauwirth</dc:creator>
  <cp:lastModifiedBy>mikhail bass</cp:lastModifiedBy>
  <cp:revision>47</cp:revision>
  <dcterms:created xsi:type="dcterms:W3CDTF">2026-08-12T01:50:43Z</dcterms:created>
  <dcterms:modified xsi:type="dcterms:W3CDTF">2026-10-19T02:55:46Z</dcterms:modified>
</cp:coreProperties>
</file>